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theme/themeOverride3.xml" ContentType="application/vnd.openxmlformats-officedocument.themeOverride+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9.xml" ContentType="application/vnd.openxmlformats-officedocument.themeOverr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1.xml" ContentType="application/vnd.openxmlformats-officedocument.presentationml.notesSlide+xml"/>
  <Override PartName="/ppt/theme/themeOverride10.xml" ContentType="application/vnd.openxmlformats-officedocument.themeOverride+xml"/>
  <Override PartName="/ppt/notesSlides/notesSlide12.xml" ContentType="application/vnd.openxmlformats-officedocument.presentationml.notesSlide+xml"/>
  <Override PartName="/ppt/theme/themeOverride11.xml" ContentType="application/vnd.openxmlformats-officedocument.themeOverride+xml"/>
  <Override PartName="/ppt/notesSlides/notesSlide13.xml" ContentType="application/vnd.openxmlformats-officedocument.presentationml.notesSlide+xml"/>
  <Override PartName="/ppt/theme/themeOverride12.xml" ContentType="application/vnd.openxmlformats-officedocument.themeOverride+xml"/>
  <Override PartName="/ppt/notesSlides/notesSlide14.xml" ContentType="application/vnd.openxmlformats-officedocument.presentationml.notesSlide+xml"/>
  <Override PartName="/ppt/theme/themeOverride13.xml" ContentType="application/vnd.openxmlformats-officedocument.themeOverride+xml"/>
  <Override PartName="/ppt/notesSlides/notesSlide15.xml" ContentType="application/vnd.openxmlformats-officedocument.presentationml.notesSlide+xml"/>
  <Override PartName="/ppt/theme/themeOverride14.xml" ContentType="application/vnd.openxmlformats-officedocument.themeOverride+xml"/>
  <Override PartName="/ppt/notesSlides/notesSlide16.xml" ContentType="application/vnd.openxmlformats-officedocument.presentationml.notesSlide+xml"/>
  <Override PartName="/ppt/theme/themeOverride15.xml" ContentType="application/vnd.openxmlformats-officedocument.themeOverride+xml"/>
  <Override PartName="/ppt/notesSlides/notesSlide17.xml" ContentType="application/vnd.openxmlformats-officedocument.presentationml.notesSlide+xml"/>
  <Override PartName="/ppt/theme/themeOverride16.xml" ContentType="application/vnd.openxmlformats-officedocument.themeOverride+xml"/>
  <Override PartName="/ppt/notesSlides/notesSlide18.xml" ContentType="application/vnd.openxmlformats-officedocument.presentationml.notesSlide+xml"/>
  <Override PartName="/ppt/theme/themeOverride17.xml" ContentType="application/vnd.openxmlformats-officedocument.themeOverride+xml"/>
  <Override PartName="/ppt/notesSlides/notesSlide19.xml" ContentType="application/vnd.openxmlformats-officedocument.presentationml.notesSlide+xml"/>
  <Override PartName="/ppt/theme/themeOverride18.xml" ContentType="application/vnd.openxmlformats-officedocument.themeOverride+xml"/>
  <Override PartName="/ppt/notesSlides/notesSlide20.xml" ContentType="application/vnd.openxmlformats-officedocument.presentationml.notesSlide+xml"/>
  <Override PartName="/ppt/theme/themeOverride19.xml" ContentType="application/vnd.openxmlformats-officedocument.themeOverride+xml"/>
  <Override PartName="/ppt/notesSlides/notesSlide21.xml" ContentType="application/vnd.openxmlformats-officedocument.presentationml.notesSlide+xml"/>
  <Override PartName="/ppt/theme/themeOverride20.xml" ContentType="application/vnd.openxmlformats-officedocument.themeOverr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1.xml" ContentType="application/vnd.openxmlformats-officedocument.themeOverride+xml"/>
  <Override PartName="/ppt/notesSlides/notesSlide23.xml" ContentType="application/vnd.openxmlformats-officedocument.presentationml.notesSlide+xml"/>
  <Override PartName="/ppt/theme/themeOverride22.xml" ContentType="application/vnd.openxmlformats-officedocument.themeOverride+xml"/>
  <Override PartName="/ppt/notesSlides/notesSlide24.xml" ContentType="application/vnd.openxmlformats-officedocument.presentationml.notesSlide+xml"/>
  <Override PartName="/ppt/theme/themeOverride23.xml" ContentType="application/vnd.openxmlformats-officedocument.themeOverride+xml"/>
  <Override PartName="/ppt/notesSlides/notesSlide25.xml" ContentType="application/vnd.openxmlformats-officedocument.presentationml.notesSlide+xml"/>
  <Override PartName="/ppt/theme/themeOverride24.xml" ContentType="application/vnd.openxmlformats-officedocument.themeOverride+xml"/>
  <Override PartName="/ppt/notesSlides/notesSlide26.xml" ContentType="application/vnd.openxmlformats-officedocument.presentationml.notesSlide+xml"/>
  <Override PartName="/ppt/theme/themeOverride25.xml" ContentType="application/vnd.openxmlformats-officedocument.themeOverride+xml"/>
  <Override PartName="/ppt/notesSlides/notesSlide27.xml" ContentType="application/vnd.openxmlformats-officedocument.presentationml.notesSlide+xml"/>
  <Override PartName="/ppt/theme/themeOverride26.xml" ContentType="application/vnd.openxmlformats-officedocument.themeOverride+xml"/>
  <Override PartName="/ppt/notesSlides/notesSlide28.xml" ContentType="application/vnd.openxmlformats-officedocument.presentationml.notesSlide+xml"/>
  <Override PartName="/ppt/theme/themeOverride27.xml" ContentType="application/vnd.openxmlformats-officedocument.themeOverride+xml"/>
  <Override PartName="/ppt/notesSlides/notesSlide29.xml" ContentType="application/vnd.openxmlformats-officedocument.presentationml.notesSlide+xml"/>
  <Override PartName="/ppt/theme/themeOverride28.xml" ContentType="application/vnd.openxmlformats-officedocument.themeOverride+xml"/>
  <Override PartName="/ppt/tags/tag18.xml" ContentType="application/vnd.openxmlformats-officedocument.presentationml.tags+xml"/>
  <Override PartName="/ppt/tags/tag19.xml" ContentType="application/vnd.openxmlformats-officedocument.presentationml.tags+xml"/>
  <Override PartName="/ppt/notesSlides/notesSlide30.xml" ContentType="application/vnd.openxmlformats-officedocument.presentationml.notesSlide+xml"/>
  <Override PartName="/ppt/theme/themeOverride29.xml" ContentType="application/vnd.openxmlformats-officedocument.themeOverride+xml"/>
  <Override PartName="/ppt/notesSlides/notesSlide31.xml" ContentType="application/vnd.openxmlformats-officedocument.presentationml.notesSlide+xml"/>
  <Override PartName="/ppt/theme/themeOverride30.xml" ContentType="application/vnd.openxmlformats-officedocument.themeOverride+xml"/>
  <Override PartName="/ppt/notesSlides/notesSlide32.xml" ContentType="application/vnd.openxmlformats-officedocument.presentationml.notesSlide+xml"/>
  <Override PartName="/ppt/theme/themeOverride3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32.xml" ContentType="application/vnd.openxmlformats-officedocument.themeOverride+xml"/>
  <Override PartName="/ppt/notesSlides/notesSlide35.xml" ContentType="application/vnd.openxmlformats-officedocument.presentationml.notesSlide+xml"/>
  <Override PartName="/ppt/theme/themeOverride33.xml" ContentType="application/vnd.openxmlformats-officedocument.themeOverride+xml"/>
  <Override PartName="/ppt/tags/tag20.xml" ContentType="application/vnd.openxmlformats-officedocument.presentationml.tags+xml"/>
  <Override PartName="/ppt/tags/tag21.xml" ContentType="application/vnd.openxmlformats-officedocument.presentationml.tags+xml"/>
  <Override PartName="/ppt/notesSlides/notesSlide36.xml" ContentType="application/vnd.openxmlformats-officedocument.presentationml.notesSlide+xml"/>
  <Override PartName="/ppt/theme/themeOverride34.xml" ContentType="application/vnd.openxmlformats-officedocument.themeOverride+xml"/>
  <Override PartName="/ppt/notesSlides/notesSlide37.xml" ContentType="application/vnd.openxmlformats-officedocument.presentationml.notesSlide+xml"/>
  <Override PartName="/ppt/theme/themeOverride35.xml" ContentType="application/vnd.openxmlformats-officedocument.themeOverride+xml"/>
  <Override PartName="/ppt/tags/tag22.xml" ContentType="application/vnd.openxmlformats-officedocument.presentationml.tags+xml"/>
  <Override PartName="/ppt/tags/tag2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60" r:id="rId3"/>
    <p:sldId id="261" r:id="rId4"/>
    <p:sldId id="284" r:id="rId5"/>
    <p:sldId id="264" r:id="rId6"/>
    <p:sldId id="287" r:id="rId7"/>
    <p:sldId id="286" r:id="rId8"/>
    <p:sldId id="267" r:id="rId9"/>
    <p:sldId id="328" r:id="rId10"/>
    <p:sldId id="329" r:id="rId11"/>
    <p:sldId id="317" r:id="rId12"/>
    <p:sldId id="263" r:id="rId13"/>
    <p:sldId id="288" r:id="rId14"/>
    <p:sldId id="296" r:id="rId15"/>
    <p:sldId id="272" r:id="rId16"/>
    <p:sldId id="265" r:id="rId17"/>
    <p:sldId id="290" r:id="rId18"/>
    <p:sldId id="291" r:id="rId19"/>
    <p:sldId id="292" r:id="rId20"/>
    <p:sldId id="294" r:id="rId21"/>
    <p:sldId id="293" r:id="rId22"/>
    <p:sldId id="295" r:id="rId23"/>
    <p:sldId id="304" r:id="rId24"/>
    <p:sldId id="300" r:id="rId25"/>
    <p:sldId id="301" r:id="rId26"/>
    <p:sldId id="302" r:id="rId27"/>
    <p:sldId id="303" r:id="rId28"/>
    <p:sldId id="319" r:id="rId29"/>
    <p:sldId id="271" r:id="rId30"/>
    <p:sldId id="297" r:id="rId31"/>
    <p:sldId id="262" r:id="rId32"/>
    <p:sldId id="276" r:id="rId33"/>
    <p:sldId id="327" r:id="rId34"/>
    <p:sldId id="269" r:id="rId35"/>
    <p:sldId id="320" r:id="rId36"/>
    <p:sldId id="321" r:id="rId37"/>
    <p:sldId id="279" r:id="rId38"/>
    <p:sldId id="259" r:id="rId39"/>
    <p:sldId id="315" r:id="rId40"/>
    <p:sldId id="280" r:id="rId41"/>
    <p:sldId id="257" r:id="rId42"/>
    <p:sldId id="322" r:id="rId43"/>
    <p:sldId id="314" r:id="rId44"/>
    <p:sldId id="323" r:id="rId45"/>
    <p:sldId id="313" r:id="rId46"/>
    <p:sldId id="305" r:id="rId47"/>
    <p:sldId id="326" r:id="rId48"/>
    <p:sldId id="324" r:id="rId49"/>
    <p:sldId id="325" r:id="rId50"/>
    <p:sldId id="307" r:id="rId51"/>
    <p:sldId id="306" r:id="rId52"/>
    <p:sldId id="308" r:id="rId53"/>
    <p:sldId id="309" r:id="rId54"/>
    <p:sldId id="310" r:id="rId55"/>
    <p:sldId id="316" r:id="rId56"/>
    <p:sldId id="311" r:id="rId57"/>
    <p:sldId id="318" r:id="rId58"/>
    <p:sldId id="283" r:id="rId59"/>
  </p:sldIdLst>
  <p:sldSz cx="12192000" cy="6858000"/>
  <p:notesSz cx="6858000" cy="9144000"/>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AEA"/>
    <a:srgbClr val="715370"/>
    <a:srgbClr val="B1B3C1"/>
    <a:srgbClr val="D0CDD5"/>
    <a:srgbClr val="E6E6E6"/>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3" autoAdjust="0"/>
    <p:restoredTop sz="62233" autoAdjust="0"/>
  </p:normalViewPr>
  <p:slideViewPr>
    <p:cSldViewPr snapToGrid="0" showGuides="1">
      <p:cViewPr varScale="1">
        <p:scale>
          <a:sx n="53" d="100"/>
          <a:sy n="53" d="100"/>
        </p:scale>
        <p:origin x="1714"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3095C7-0E03-4BBE-9E91-FFFEF984A23B}" type="doc">
      <dgm:prSet loTypeId="urn:microsoft.com/office/officeart/2005/8/layout/hierarchy2" loCatId="hierarchy" qsTypeId="urn:microsoft.com/office/officeart/2005/8/quickstyle/simple1" qsCatId="simple" csTypeId="urn:microsoft.com/office/officeart/2005/8/colors/colorful2" csCatId="colorful" phldr="1"/>
      <dgm:spPr/>
      <dgm:t>
        <a:bodyPr/>
        <a:lstStyle/>
        <a:p>
          <a:endParaRPr lang="zh-CN" altLang="en-US"/>
        </a:p>
      </dgm:t>
    </dgm:pt>
    <dgm:pt modelId="{8568D1C4-E3E4-46A8-9F8A-04113AEC21EB}">
      <dgm:prSet phldrT="[文本]"/>
      <dgm:spPr/>
      <dgm:t>
        <a:bodyPr/>
        <a:lstStyle/>
        <a:p>
          <a:pPr algn="ctr"/>
          <a:r>
            <a:rPr lang="zh-CN" altLang="en-US" dirty="0"/>
            <a:t>模型分类</a:t>
          </a:r>
        </a:p>
      </dgm:t>
    </dgm:pt>
    <dgm:pt modelId="{3F513A50-73D6-48B5-88DB-E9639C5B3A8F}" type="parTrans" cxnId="{60F6EFAB-867D-49A8-B597-15FBD7B7C620}">
      <dgm:prSet/>
      <dgm:spPr/>
      <dgm:t>
        <a:bodyPr/>
        <a:lstStyle/>
        <a:p>
          <a:pPr algn="l"/>
          <a:endParaRPr lang="zh-CN" altLang="en-US"/>
        </a:p>
      </dgm:t>
    </dgm:pt>
    <dgm:pt modelId="{2F00462E-F122-4D02-9A55-34D93E5A271A}" type="sibTrans" cxnId="{60F6EFAB-867D-49A8-B597-15FBD7B7C620}">
      <dgm:prSet/>
      <dgm:spPr/>
      <dgm:t>
        <a:bodyPr/>
        <a:lstStyle/>
        <a:p>
          <a:pPr algn="l"/>
          <a:endParaRPr lang="zh-CN" altLang="en-US"/>
        </a:p>
      </dgm:t>
    </dgm:pt>
    <dgm:pt modelId="{4C318748-02DF-44D6-A0FD-F273A46683FA}">
      <dgm:prSet phldrT="[文本]"/>
      <dgm:spPr/>
      <dgm:t>
        <a:bodyPr/>
        <a:lstStyle/>
        <a:p>
          <a:pPr algn="l"/>
          <a:r>
            <a:rPr lang="zh-CN" altLang="en-US" dirty="0"/>
            <a:t>预训练阶段注入知识</a:t>
          </a:r>
        </a:p>
      </dgm:t>
    </dgm:pt>
    <dgm:pt modelId="{EB6D006F-12A1-4AC3-AE69-19C386FC2E89}" type="parTrans" cxnId="{5875EAF3-7DE5-441B-8CA3-5A764784703F}">
      <dgm:prSet/>
      <dgm:spPr/>
      <dgm:t>
        <a:bodyPr/>
        <a:lstStyle/>
        <a:p>
          <a:pPr algn="l"/>
          <a:endParaRPr lang="zh-CN" altLang="en-US"/>
        </a:p>
      </dgm:t>
    </dgm:pt>
    <dgm:pt modelId="{8E023A74-172F-4D05-8AF0-C5EC2573196E}" type="sibTrans" cxnId="{5875EAF3-7DE5-441B-8CA3-5A764784703F}">
      <dgm:prSet/>
      <dgm:spPr/>
      <dgm:t>
        <a:bodyPr/>
        <a:lstStyle/>
        <a:p>
          <a:pPr algn="l"/>
          <a:endParaRPr lang="zh-CN" altLang="en-US"/>
        </a:p>
      </dgm:t>
    </dgm:pt>
    <dgm:pt modelId="{CC7F9A73-8045-4578-A539-8697C08ACFFD}">
      <dgm:prSet phldrT="[文本]"/>
      <dgm:spPr/>
      <dgm:t>
        <a:bodyPr/>
        <a:lstStyle/>
        <a:p>
          <a:pPr algn="l"/>
          <a:r>
            <a:rPr lang="zh-CN" altLang="en-US" dirty="0"/>
            <a:t>设计适合的预训练任务，如</a:t>
          </a:r>
          <a:r>
            <a:rPr lang="en-US" altLang="en-US" dirty="0"/>
            <a:t>LIBERT</a:t>
          </a:r>
          <a:r>
            <a:rPr lang="zh-CN" altLang="en-US" dirty="0"/>
            <a:t>、</a:t>
          </a:r>
          <a:r>
            <a:rPr lang="en-US" altLang="en-US" dirty="0" err="1"/>
            <a:t>SentiLR</a:t>
          </a:r>
          <a:r>
            <a:rPr lang="zh-CN" altLang="en-US" dirty="0"/>
            <a:t>、</a:t>
          </a:r>
          <a:r>
            <a:rPr lang="en-US" altLang="en-US" dirty="0" err="1"/>
            <a:t>SenseBert</a:t>
          </a:r>
          <a:endParaRPr lang="zh-CN" altLang="en-US" dirty="0"/>
        </a:p>
      </dgm:t>
    </dgm:pt>
    <dgm:pt modelId="{29795C96-8B2B-4FE7-BBE4-CF91F7590001}" type="parTrans" cxnId="{38D7B3BA-AD80-4223-A420-60D02F5F6E0E}">
      <dgm:prSet/>
      <dgm:spPr/>
      <dgm:t>
        <a:bodyPr/>
        <a:lstStyle/>
        <a:p>
          <a:pPr algn="l"/>
          <a:endParaRPr lang="zh-CN" altLang="en-US"/>
        </a:p>
      </dgm:t>
    </dgm:pt>
    <dgm:pt modelId="{E21517DA-B81A-4023-80E8-3512B2900990}" type="sibTrans" cxnId="{38D7B3BA-AD80-4223-A420-60D02F5F6E0E}">
      <dgm:prSet/>
      <dgm:spPr/>
      <dgm:t>
        <a:bodyPr/>
        <a:lstStyle/>
        <a:p>
          <a:pPr algn="l"/>
          <a:endParaRPr lang="zh-CN" altLang="en-US"/>
        </a:p>
      </dgm:t>
    </dgm:pt>
    <dgm:pt modelId="{2D4FC8E7-BC14-4578-A95A-380E841A507A}">
      <dgm:prSet phldrT="[文本]"/>
      <dgm:spPr/>
      <dgm:t>
        <a:bodyPr/>
        <a:lstStyle/>
        <a:p>
          <a:pPr algn="l"/>
          <a:r>
            <a:rPr lang="zh-CN" altLang="en-US" dirty="0"/>
            <a:t>加入实体表示，如</a:t>
          </a:r>
          <a:r>
            <a:rPr lang="en-US" altLang="zh-CN" dirty="0" err="1"/>
            <a:t>Erine</a:t>
          </a:r>
          <a:r>
            <a:rPr lang="zh-CN" altLang="en-US" dirty="0"/>
            <a:t>（</a:t>
          </a:r>
          <a:r>
            <a:rPr lang="en-US" altLang="zh-CN" dirty="0"/>
            <a:t>THU</a:t>
          </a:r>
          <a:r>
            <a:rPr lang="zh-CN" altLang="en-US" dirty="0"/>
            <a:t>）、</a:t>
          </a:r>
          <a:r>
            <a:rPr lang="en-US" altLang="zh-CN" dirty="0" err="1"/>
            <a:t>KnowBert</a:t>
          </a:r>
          <a:r>
            <a:rPr lang="zh-CN" altLang="en-US" dirty="0"/>
            <a:t>、</a:t>
          </a:r>
          <a:r>
            <a:rPr lang="en-US" altLang="zh-CN" dirty="0"/>
            <a:t>KEPLER</a:t>
          </a:r>
          <a:endParaRPr lang="zh-CN" altLang="en-US" dirty="0"/>
        </a:p>
      </dgm:t>
    </dgm:pt>
    <dgm:pt modelId="{EDD5C0DF-2AA7-4F84-B303-96ACF7E84D53}" type="parTrans" cxnId="{7336C4E0-BBAF-4B11-9014-07DC04F8F3CB}">
      <dgm:prSet/>
      <dgm:spPr/>
      <dgm:t>
        <a:bodyPr/>
        <a:lstStyle/>
        <a:p>
          <a:pPr algn="l"/>
          <a:endParaRPr lang="zh-CN" altLang="en-US"/>
        </a:p>
      </dgm:t>
    </dgm:pt>
    <dgm:pt modelId="{8E9D6B5B-24FB-41D8-9A84-9D9AC98266D7}" type="sibTrans" cxnId="{7336C4E0-BBAF-4B11-9014-07DC04F8F3CB}">
      <dgm:prSet/>
      <dgm:spPr/>
      <dgm:t>
        <a:bodyPr/>
        <a:lstStyle/>
        <a:p>
          <a:pPr algn="l"/>
          <a:endParaRPr lang="zh-CN" altLang="en-US"/>
        </a:p>
      </dgm:t>
    </dgm:pt>
    <dgm:pt modelId="{46904805-C231-46FC-9E77-56429909DA2D}">
      <dgm:prSet phldrT="[文本]"/>
      <dgm:spPr/>
      <dgm:t>
        <a:bodyPr/>
        <a:lstStyle/>
        <a:p>
          <a:pPr algn="l"/>
          <a:r>
            <a:rPr lang="zh-CN" altLang="en-US" dirty="0"/>
            <a:t>在预训练好的模型上整合知识</a:t>
          </a:r>
        </a:p>
      </dgm:t>
    </dgm:pt>
    <dgm:pt modelId="{099BBA58-6817-4F74-8426-17DEF80EA1C0}" type="parTrans" cxnId="{189F6FF1-4B51-49C3-A00D-38914BE18832}">
      <dgm:prSet/>
      <dgm:spPr/>
      <dgm:t>
        <a:bodyPr/>
        <a:lstStyle/>
        <a:p>
          <a:pPr algn="l"/>
          <a:endParaRPr lang="zh-CN" altLang="en-US"/>
        </a:p>
      </dgm:t>
    </dgm:pt>
    <dgm:pt modelId="{DBE60BA2-945E-4068-BA35-F19C08689BE4}" type="sibTrans" cxnId="{189F6FF1-4B51-49C3-A00D-38914BE18832}">
      <dgm:prSet/>
      <dgm:spPr/>
      <dgm:t>
        <a:bodyPr/>
        <a:lstStyle/>
        <a:p>
          <a:pPr algn="l"/>
          <a:endParaRPr lang="zh-CN" altLang="en-US"/>
        </a:p>
      </dgm:t>
    </dgm:pt>
    <dgm:pt modelId="{68BD9884-D971-4D52-8A9B-8045A35A3353}">
      <dgm:prSet phldrT="[文本]"/>
      <dgm:spPr/>
      <dgm:t>
        <a:bodyPr/>
        <a:lstStyle/>
        <a:p>
          <a:pPr algn="l"/>
          <a:r>
            <a:rPr lang="zh-CN" altLang="en-US" dirty="0"/>
            <a:t>如</a:t>
          </a:r>
          <a:r>
            <a:rPr lang="en-US" altLang="zh-CN" dirty="0"/>
            <a:t>K-BERT</a:t>
          </a:r>
          <a:r>
            <a:rPr lang="zh-CN" altLang="en-US" dirty="0"/>
            <a:t>、</a:t>
          </a:r>
          <a:r>
            <a:rPr lang="en-US" altLang="zh-CN" dirty="0"/>
            <a:t>GPT-2</a:t>
          </a:r>
          <a:endParaRPr lang="zh-CN" altLang="en-US" dirty="0"/>
        </a:p>
      </dgm:t>
    </dgm:pt>
    <dgm:pt modelId="{0801B0FA-5462-4AFD-B228-BD878DAA6144}" type="parTrans" cxnId="{AE554D51-2D50-4DFA-B4C8-48A37616B3A0}">
      <dgm:prSet/>
      <dgm:spPr/>
      <dgm:t>
        <a:bodyPr/>
        <a:lstStyle/>
        <a:p>
          <a:pPr algn="l"/>
          <a:endParaRPr lang="zh-CN" altLang="en-US"/>
        </a:p>
      </dgm:t>
    </dgm:pt>
    <dgm:pt modelId="{AF326E69-B094-4EDA-8644-230B3816374C}" type="sibTrans" cxnId="{AE554D51-2D50-4DFA-B4C8-48A37616B3A0}">
      <dgm:prSet/>
      <dgm:spPr/>
      <dgm:t>
        <a:bodyPr/>
        <a:lstStyle/>
        <a:p>
          <a:pPr algn="l"/>
          <a:endParaRPr lang="zh-CN" altLang="en-US"/>
        </a:p>
      </dgm:t>
    </dgm:pt>
    <dgm:pt modelId="{0A3FB514-CF9C-4C78-A369-985F9DD8FF5E}">
      <dgm:prSet phldrT="[文本]"/>
      <dgm:spPr/>
      <dgm:t>
        <a:bodyPr/>
        <a:lstStyle/>
        <a:p>
          <a:pPr algn="l"/>
          <a:r>
            <a:rPr lang="zh-CN" altLang="en-US" dirty="0"/>
            <a:t>加入三元组，如</a:t>
          </a:r>
          <a:r>
            <a:rPr lang="en-US" altLang="zh-CN" dirty="0"/>
            <a:t>K-Bert</a:t>
          </a:r>
          <a:endParaRPr lang="zh-CN" altLang="en-US" dirty="0"/>
        </a:p>
      </dgm:t>
    </dgm:pt>
    <dgm:pt modelId="{3FBD395D-9AC0-4112-A56A-94CB2695A94B}" type="parTrans" cxnId="{ECB13C7E-56E1-432E-8571-18C4154C7908}">
      <dgm:prSet/>
      <dgm:spPr/>
      <dgm:t>
        <a:bodyPr/>
        <a:lstStyle/>
        <a:p>
          <a:pPr algn="l"/>
          <a:endParaRPr lang="zh-CN" altLang="en-US"/>
        </a:p>
      </dgm:t>
    </dgm:pt>
    <dgm:pt modelId="{72B03228-B2C8-44F2-9B6E-47B2CC9C7891}" type="sibTrans" cxnId="{ECB13C7E-56E1-432E-8571-18C4154C7908}">
      <dgm:prSet/>
      <dgm:spPr/>
      <dgm:t>
        <a:bodyPr/>
        <a:lstStyle/>
        <a:p>
          <a:pPr algn="l"/>
          <a:endParaRPr lang="zh-CN" altLang="en-US"/>
        </a:p>
      </dgm:t>
    </dgm:pt>
    <dgm:pt modelId="{180868D1-F092-4D72-AEC5-004617BD96BC}">
      <dgm:prSet phldrT="[文本]"/>
      <dgm:spPr/>
      <dgm:t>
        <a:bodyPr/>
        <a:lstStyle/>
        <a:p>
          <a:pPr algn="l"/>
          <a:r>
            <a:rPr lang="zh-CN" altLang="en-US" dirty="0"/>
            <a:t>在知识图谱上进行预测，如</a:t>
          </a:r>
          <a:r>
            <a:rPr lang="en-US" altLang="zh-CN" dirty="0"/>
            <a:t>KGLM</a:t>
          </a:r>
          <a:r>
            <a:rPr lang="zh-CN" altLang="en-US" dirty="0"/>
            <a:t>、</a:t>
          </a:r>
          <a:r>
            <a:rPr lang="en-US" altLang="zh-CN" dirty="0"/>
            <a:t>LRLM</a:t>
          </a:r>
          <a:endParaRPr lang="zh-CN" altLang="en-US" dirty="0"/>
        </a:p>
      </dgm:t>
    </dgm:pt>
    <dgm:pt modelId="{9ABE276D-55A9-46A7-AE86-C7280A4F3833}" type="parTrans" cxnId="{3D428E98-FB68-48DC-96D5-5F7761828EBD}">
      <dgm:prSet/>
      <dgm:spPr/>
      <dgm:t>
        <a:bodyPr/>
        <a:lstStyle/>
        <a:p>
          <a:endParaRPr lang="zh-CN" altLang="en-US"/>
        </a:p>
      </dgm:t>
    </dgm:pt>
    <dgm:pt modelId="{B80DC278-52C0-4493-8658-61B91FD2CF70}" type="sibTrans" cxnId="{3D428E98-FB68-48DC-96D5-5F7761828EBD}">
      <dgm:prSet/>
      <dgm:spPr/>
      <dgm:t>
        <a:bodyPr/>
        <a:lstStyle/>
        <a:p>
          <a:endParaRPr lang="zh-CN" altLang="en-US"/>
        </a:p>
      </dgm:t>
    </dgm:pt>
    <dgm:pt modelId="{55AEBE98-02B8-460D-BEAE-0E00D1575F4E}" type="pres">
      <dgm:prSet presAssocID="{6D3095C7-0E03-4BBE-9E91-FFFEF984A23B}" presName="diagram" presStyleCnt="0">
        <dgm:presLayoutVars>
          <dgm:chPref val="1"/>
          <dgm:dir/>
          <dgm:animOne val="branch"/>
          <dgm:animLvl val="lvl"/>
          <dgm:resizeHandles val="exact"/>
        </dgm:presLayoutVars>
      </dgm:prSet>
      <dgm:spPr/>
    </dgm:pt>
    <dgm:pt modelId="{C2BF1A1D-7D40-41EB-BFA4-EEBBF4C19B36}" type="pres">
      <dgm:prSet presAssocID="{8568D1C4-E3E4-46A8-9F8A-04113AEC21EB}" presName="root1" presStyleCnt="0"/>
      <dgm:spPr/>
    </dgm:pt>
    <dgm:pt modelId="{B326F2EE-7C81-40B3-AF6C-C92BF94BB792}" type="pres">
      <dgm:prSet presAssocID="{8568D1C4-E3E4-46A8-9F8A-04113AEC21EB}" presName="LevelOneTextNode" presStyleLbl="node0" presStyleIdx="0" presStyleCnt="1" custScaleX="78937" custScaleY="79118">
        <dgm:presLayoutVars>
          <dgm:chPref val="3"/>
        </dgm:presLayoutVars>
      </dgm:prSet>
      <dgm:spPr/>
    </dgm:pt>
    <dgm:pt modelId="{62164FDB-BD31-4E8F-B615-D70FB413E86B}" type="pres">
      <dgm:prSet presAssocID="{8568D1C4-E3E4-46A8-9F8A-04113AEC21EB}" presName="level2hierChild" presStyleCnt="0"/>
      <dgm:spPr/>
    </dgm:pt>
    <dgm:pt modelId="{C679446A-B01F-4A79-A4C4-E855CF5C49D6}" type="pres">
      <dgm:prSet presAssocID="{EB6D006F-12A1-4AC3-AE69-19C386FC2E89}" presName="conn2-1" presStyleLbl="parChTrans1D2" presStyleIdx="0" presStyleCnt="3"/>
      <dgm:spPr/>
    </dgm:pt>
    <dgm:pt modelId="{C534747E-FA5C-46E1-ADA0-3C1DA45DAE7E}" type="pres">
      <dgm:prSet presAssocID="{EB6D006F-12A1-4AC3-AE69-19C386FC2E89}" presName="connTx" presStyleLbl="parChTrans1D2" presStyleIdx="0" presStyleCnt="3"/>
      <dgm:spPr/>
    </dgm:pt>
    <dgm:pt modelId="{7976A3EB-8C34-42EA-A30C-5C3EB6B07779}" type="pres">
      <dgm:prSet presAssocID="{4C318748-02DF-44D6-A0FD-F273A46683FA}" presName="root2" presStyleCnt="0"/>
      <dgm:spPr/>
    </dgm:pt>
    <dgm:pt modelId="{F648131F-F276-4A81-B81E-5730FBDE18C1}" type="pres">
      <dgm:prSet presAssocID="{4C318748-02DF-44D6-A0FD-F273A46683FA}" presName="LevelTwoTextNode" presStyleLbl="node2" presStyleIdx="0" presStyleCnt="3">
        <dgm:presLayoutVars>
          <dgm:chPref val="3"/>
        </dgm:presLayoutVars>
      </dgm:prSet>
      <dgm:spPr/>
    </dgm:pt>
    <dgm:pt modelId="{743E5015-84B1-4D57-A823-335AB9DB98B5}" type="pres">
      <dgm:prSet presAssocID="{4C318748-02DF-44D6-A0FD-F273A46683FA}" presName="level3hierChild" presStyleCnt="0"/>
      <dgm:spPr/>
    </dgm:pt>
    <dgm:pt modelId="{772F1DBC-5B0D-4E5B-B842-6C60F28317FD}" type="pres">
      <dgm:prSet presAssocID="{29795C96-8B2B-4FE7-BBE4-CF91F7590001}" presName="conn2-1" presStyleLbl="parChTrans1D3" presStyleIdx="0" presStyleCnt="4"/>
      <dgm:spPr/>
    </dgm:pt>
    <dgm:pt modelId="{6D6096AC-3A97-4EA4-99FC-B82E58306268}" type="pres">
      <dgm:prSet presAssocID="{29795C96-8B2B-4FE7-BBE4-CF91F7590001}" presName="connTx" presStyleLbl="parChTrans1D3" presStyleIdx="0" presStyleCnt="4"/>
      <dgm:spPr/>
    </dgm:pt>
    <dgm:pt modelId="{88C0FD13-80FD-4A18-A5C7-E7299D70A7C3}" type="pres">
      <dgm:prSet presAssocID="{CC7F9A73-8045-4578-A539-8697C08ACFFD}" presName="root2" presStyleCnt="0"/>
      <dgm:spPr/>
    </dgm:pt>
    <dgm:pt modelId="{B720E907-5C57-4504-89D7-A439E01296BD}" type="pres">
      <dgm:prSet presAssocID="{CC7F9A73-8045-4578-A539-8697C08ACFFD}" presName="LevelTwoTextNode" presStyleLbl="node3" presStyleIdx="0" presStyleCnt="4" custScaleX="315897">
        <dgm:presLayoutVars>
          <dgm:chPref val="3"/>
        </dgm:presLayoutVars>
      </dgm:prSet>
      <dgm:spPr/>
    </dgm:pt>
    <dgm:pt modelId="{463A203C-19EB-404D-8F72-4271BA4BA4CF}" type="pres">
      <dgm:prSet presAssocID="{CC7F9A73-8045-4578-A539-8697C08ACFFD}" presName="level3hierChild" presStyleCnt="0"/>
      <dgm:spPr/>
    </dgm:pt>
    <dgm:pt modelId="{76775F79-603D-4D40-9E41-B02CCD1658FD}" type="pres">
      <dgm:prSet presAssocID="{EDD5C0DF-2AA7-4F84-B303-96ACF7E84D53}" presName="conn2-1" presStyleLbl="parChTrans1D3" presStyleIdx="1" presStyleCnt="4"/>
      <dgm:spPr/>
    </dgm:pt>
    <dgm:pt modelId="{952F27C8-1900-4E2E-AB93-4BBD6147A375}" type="pres">
      <dgm:prSet presAssocID="{EDD5C0DF-2AA7-4F84-B303-96ACF7E84D53}" presName="connTx" presStyleLbl="parChTrans1D3" presStyleIdx="1" presStyleCnt="4"/>
      <dgm:spPr/>
    </dgm:pt>
    <dgm:pt modelId="{BD5AAC1E-F705-4ECE-A7A8-73CDF1A6C7DA}" type="pres">
      <dgm:prSet presAssocID="{2D4FC8E7-BC14-4578-A95A-380E841A507A}" presName="root2" presStyleCnt="0"/>
      <dgm:spPr/>
    </dgm:pt>
    <dgm:pt modelId="{C8C6728F-73EE-4C63-86F8-865156DB6490}" type="pres">
      <dgm:prSet presAssocID="{2D4FC8E7-BC14-4578-A95A-380E841A507A}" presName="LevelTwoTextNode" presStyleLbl="node3" presStyleIdx="1" presStyleCnt="4" custScaleX="261932">
        <dgm:presLayoutVars>
          <dgm:chPref val="3"/>
        </dgm:presLayoutVars>
      </dgm:prSet>
      <dgm:spPr/>
    </dgm:pt>
    <dgm:pt modelId="{430443D3-32AC-456C-B1E2-D267B263C558}" type="pres">
      <dgm:prSet presAssocID="{2D4FC8E7-BC14-4578-A95A-380E841A507A}" presName="level3hierChild" presStyleCnt="0"/>
      <dgm:spPr/>
    </dgm:pt>
    <dgm:pt modelId="{07F16A88-1FB7-4D89-AA60-AEE4987561BF}" type="pres">
      <dgm:prSet presAssocID="{3FBD395D-9AC0-4112-A56A-94CB2695A94B}" presName="conn2-1" presStyleLbl="parChTrans1D3" presStyleIdx="2" presStyleCnt="4"/>
      <dgm:spPr/>
    </dgm:pt>
    <dgm:pt modelId="{00AC69FB-921B-48BD-A490-2EB1FD5DC63F}" type="pres">
      <dgm:prSet presAssocID="{3FBD395D-9AC0-4112-A56A-94CB2695A94B}" presName="connTx" presStyleLbl="parChTrans1D3" presStyleIdx="2" presStyleCnt="4"/>
      <dgm:spPr/>
    </dgm:pt>
    <dgm:pt modelId="{7B0754D4-BC33-482D-9AD6-C2095B78F047}" type="pres">
      <dgm:prSet presAssocID="{0A3FB514-CF9C-4C78-A369-985F9DD8FF5E}" presName="root2" presStyleCnt="0"/>
      <dgm:spPr/>
    </dgm:pt>
    <dgm:pt modelId="{23DDEEE3-2426-457F-B515-D23ADB7B9FC9}" type="pres">
      <dgm:prSet presAssocID="{0A3FB514-CF9C-4C78-A369-985F9DD8FF5E}" presName="LevelTwoTextNode" presStyleLbl="node3" presStyleIdx="2" presStyleCnt="4" custScaleX="127050">
        <dgm:presLayoutVars>
          <dgm:chPref val="3"/>
        </dgm:presLayoutVars>
      </dgm:prSet>
      <dgm:spPr/>
    </dgm:pt>
    <dgm:pt modelId="{31CD9371-26B1-4F64-8100-A83EDE84F0AA}" type="pres">
      <dgm:prSet presAssocID="{0A3FB514-CF9C-4C78-A369-985F9DD8FF5E}" presName="level3hierChild" presStyleCnt="0"/>
      <dgm:spPr/>
    </dgm:pt>
    <dgm:pt modelId="{6E5300CB-85CC-4173-BDD2-667792F2FFCE}" type="pres">
      <dgm:prSet presAssocID="{099BBA58-6817-4F74-8426-17DEF80EA1C0}" presName="conn2-1" presStyleLbl="parChTrans1D2" presStyleIdx="1" presStyleCnt="3"/>
      <dgm:spPr/>
    </dgm:pt>
    <dgm:pt modelId="{582CB44C-B8C4-4748-836D-B951B508A931}" type="pres">
      <dgm:prSet presAssocID="{099BBA58-6817-4F74-8426-17DEF80EA1C0}" presName="connTx" presStyleLbl="parChTrans1D2" presStyleIdx="1" presStyleCnt="3"/>
      <dgm:spPr/>
    </dgm:pt>
    <dgm:pt modelId="{D2F5048C-C0C3-48BF-9EEA-3FD10DB8EB5B}" type="pres">
      <dgm:prSet presAssocID="{46904805-C231-46FC-9E77-56429909DA2D}" presName="root2" presStyleCnt="0"/>
      <dgm:spPr/>
    </dgm:pt>
    <dgm:pt modelId="{3E07742E-64A4-46D7-9F83-FD666FB12C08}" type="pres">
      <dgm:prSet presAssocID="{46904805-C231-46FC-9E77-56429909DA2D}" presName="LevelTwoTextNode" presStyleLbl="node2" presStyleIdx="1" presStyleCnt="3">
        <dgm:presLayoutVars>
          <dgm:chPref val="3"/>
        </dgm:presLayoutVars>
      </dgm:prSet>
      <dgm:spPr/>
    </dgm:pt>
    <dgm:pt modelId="{15B020D2-874A-403B-A276-84AF73974908}" type="pres">
      <dgm:prSet presAssocID="{46904805-C231-46FC-9E77-56429909DA2D}" presName="level3hierChild" presStyleCnt="0"/>
      <dgm:spPr/>
    </dgm:pt>
    <dgm:pt modelId="{CD9F9132-F89D-48EE-9026-682FE4D70EA2}" type="pres">
      <dgm:prSet presAssocID="{0801B0FA-5462-4AFD-B228-BD878DAA6144}" presName="conn2-1" presStyleLbl="parChTrans1D3" presStyleIdx="3" presStyleCnt="4"/>
      <dgm:spPr/>
    </dgm:pt>
    <dgm:pt modelId="{A6A1FA69-D6C9-4FFB-86A7-8460D8D7B9CB}" type="pres">
      <dgm:prSet presAssocID="{0801B0FA-5462-4AFD-B228-BD878DAA6144}" presName="connTx" presStyleLbl="parChTrans1D3" presStyleIdx="3" presStyleCnt="4"/>
      <dgm:spPr/>
    </dgm:pt>
    <dgm:pt modelId="{A5A8487E-646E-40E2-A001-D7C640510432}" type="pres">
      <dgm:prSet presAssocID="{68BD9884-D971-4D52-8A9B-8045A35A3353}" presName="root2" presStyleCnt="0"/>
      <dgm:spPr/>
    </dgm:pt>
    <dgm:pt modelId="{2AE00104-88DE-44EE-B2A6-CD80D6C50B48}" type="pres">
      <dgm:prSet presAssocID="{68BD9884-D971-4D52-8A9B-8045A35A3353}" presName="LevelTwoTextNode" presStyleLbl="node3" presStyleIdx="3" presStyleCnt="4" custScaleX="100943">
        <dgm:presLayoutVars>
          <dgm:chPref val="3"/>
        </dgm:presLayoutVars>
      </dgm:prSet>
      <dgm:spPr/>
    </dgm:pt>
    <dgm:pt modelId="{414947B4-E875-40AD-87FE-45D6D8F66D48}" type="pres">
      <dgm:prSet presAssocID="{68BD9884-D971-4D52-8A9B-8045A35A3353}" presName="level3hierChild" presStyleCnt="0"/>
      <dgm:spPr/>
    </dgm:pt>
    <dgm:pt modelId="{84FC048D-667A-454A-8D0A-BF15BB49C3D7}" type="pres">
      <dgm:prSet presAssocID="{9ABE276D-55A9-46A7-AE86-C7280A4F3833}" presName="conn2-1" presStyleLbl="parChTrans1D2" presStyleIdx="2" presStyleCnt="3"/>
      <dgm:spPr/>
    </dgm:pt>
    <dgm:pt modelId="{9828C97D-3E1E-4C70-9F00-08C5E4806056}" type="pres">
      <dgm:prSet presAssocID="{9ABE276D-55A9-46A7-AE86-C7280A4F3833}" presName="connTx" presStyleLbl="parChTrans1D2" presStyleIdx="2" presStyleCnt="3"/>
      <dgm:spPr/>
    </dgm:pt>
    <dgm:pt modelId="{B20D8DEB-5974-4AC1-966B-A11501D731A7}" type="pres">
      <dgm:prSet presAssocID="{180868D1-F092-4D72-AEC5-004617BD96BC}" presName="root2" presStyleCnt="0"/>
      <dgm:spPr/>
    </dgm:pt>
    <dgm:pt modelId="{D4BBDC86-B7C1-4A74-AFAA-A4E8591B1E04}" type="pres">
      <dgm:prSet presAssocID="{180868D1-F092-4D72-AEC5-004617BD96BC}" presName="LevelTwoTextNode" presStyleLbl="node2" presStyleIdx="2" presStyleCnt="3" custScaleX="279352">
        <dgm:presLayoutVars>
          <dgm:chPref val="3"/>
        </dgm:presLayoutVars>
      </dgm:prSet>
      <dgm:spPr/>
    </dgm:pt>
    <dgm:pt modelId="{19AAF036-50F7-4B62-BC95-92897E056EE8}" type="pres">
      <dgm:prSet presAssocID="{180868D1-F092-4D72-AEC5-004617BD96BC}" presName="level3hierChild" presStyleCnt="0"/>
      <dgm:spPr/>
    </dgm:pt>
  </dgm:ptLst>
  <dgm:cxnLst>
    <dgm:cxn modelId="{5F070B00-8262-4715-88ED-38CF1AA51C3A}" type="presOf" srcId="{0801B0FA-5462-4AFD-B228-BD878DAA6144}" destId="{A6A1FA69-D6C9-4FFB-86A7-8460D8D7B9CB}" srcOrd="1" destOrd="0" presId="urn:microsoft.com/office/officeart/2005/8/layout/hierarchy2"/>
    <dgm:cxn modelId="{881A4D09-3B92-4054-9767-6F80117E9648}" type="presOf" srcId="{6D3095C7-0E03-4BBE-9E91-FFFEF984A23B}" destId="{55AEBE98-02B8-460D-BEAE-0E00D1575F4E}" srcOrd="0" destOrd="0" presId="urn:microsoft.com/office/officeart/2005/8/layout/hierarchy2"/>
    <dgm:cxn modelId="{F0B7600A-28C3-4C13-972B-15EA6BDA6C8D}" type="presOf" srcId="{3FBD395D-9AC0-4112-A56A-94CB2695A94B}" destId="{07F16A88-1FB7-4D89-AA60-AEE4987561BF}" srcOrd="0" destOrd="0" presId="urn:microsoft.com/office/officeart/2005/8/layout/hierarchy2"/>
    <dgm:cxn modelId="{AB711023-A416-493B-98E4-B1E8CF88C3FA}" type="presOf" srcId="{EB6D006F-12A1-4AC3-AE69-19C386FC2E89}" destId="{C679446A-B01F-4A79-A4C4-E855CF5C49D6}" srcOrd="0" destOrd="0" presId="urn:microsoft.com/office/officeart/2005/8/layout/hierarchy2"/>
    <dgm:cxn modelId="{2BA94D3C-9B79-42EE-925D-00C8EFDAD1D1}" type="presOf" srcId="{29795C96-8B2B-4FE7-BBE4-CF91F7590001}" destId="{6D6096AC-3A97-4EA4-99FC-B82E58306268}" srcOrd="1" destOrd="0" presId="urn:microsoft.com/office/officeart/2005/8/layout/hierarchy2"/>
    <dgm:cxn modelId="{FECC273F-65FC-435A-87CC-3BB9BF7F5BB5}" type="presOf" srcId="{180868D1-F092-4D72-AEC5-004617BD96BC}" destId="{D4BBDC86-B7C1-4A74-AFAA-A4E8591B1E04}" srcOrd="0" destOrd="0" presId="urn:microsoft.com/office/officeart/2005/8/layout/hierarchy2"/>
    <dgm:cxn modelId="{D0746A42-0B57-471D-8979-9FF1B8362D01}" type="presOf" srcId="{CC7F9A73-8045-4578-A539-8697C08ACFFD}" destId="{B720E907-5C57-4504-89D7-A439E01296BD}" srcOrd="0" destOrd="0" presId="urn:microsoft.com/office/officeart/2005/8/layout/hierarchy2"/>
    <dgm:cxn modelId="{F256E062-8390-4ADD-865F-5B7A90DCB386}" type="presOf" srcId="{8568D1C4-E3E4-46A8-9F8A-04113AEC21EB}" destId="{B326F2EE-7C81-40B3-AF6C-C92BF94BB792}" srcOrd="0" destOrd="0" presId="urn:microsoft.com/office/officeart/2005/8/layout/hierarchy2"/>
    <dgm:cxn modelId="{39B91270-2A01-4520-BEE7-FC81F993E53B}" type="presOf" srcId="{9ABE276D-55A9-46A7-AE86-C7280A4F3833}" destId="{9828C97D-3E1E-4C70-9F00-08C5E4806056}" srcOrd="1" destOrd="0" presId="urn:microsoft.com/office/officeart/2005/8/layout/hierarchy2"/>
    <dgm:cxn modelId="{AE554D51-2D50-4DFA-B4C8-48A37616B3A0}" srcId="{46904805-C231-46FC-9E77-56429909DA2D}" destId="{68BD9884-D971-4D52-8A9B-8045A35A3353}" srcOrd="0" destOrd="0" parTransId="{0801B0FA-5462-4AFD-B228-BD878DAA6144}" sibTransId="{AF326E69-B094-4EDA-8644-230B3816374C}"/>
    <dgm:cxn modelId="{E0680D76-5714-40EC-B08E-4CEFD941D07D}" type="presOf" srcId="{46904805-C231-46FC-9E77-56429909DA2D}" destId="{3E07742E-64A4-46D7-9F83-FD666FB12C08}" srcOrd="0" destOrd="0" presId="urn:microsoft.com/office/officeart/2005/8/layout/hierarchy2"/>
    <dgm:cxn modelId="{1303237D-52A6-4FF4-8BD2-C5E7857154ED}" type="presOf" srcId="{68BD9884-D971-4D52-8A9B-8045A35A3353}" destId="{2AE00104-88DE-44EE-B2A6-CD80D6C50B48}" srcOrd="0" destOrd="0" presId="urn:microsoft.com/office/officeart/2005/8/layout/hierarchy2"/>
    <dgm:cxn modelId="{ECB13C7E-56E1-432E-8571-18C4154C7908}" srcId="{4C318748-02DF-44D6-A0FD-F273A46683FA}" destId="{0A3FB514-CF9C-4C78-A369-985F9DD8FF5E}" srcOrd="2" destOrd="0" parTransId="{3FBD395D-9AC0-4112-A56A-94CB2695A94B}" sibTransId="{72B03228-B2C8-44F2-9B6E-47B2CC9C7891}"/>
    <dgm:cxn modelId="{7794568A-4ECE-41A5-BB44-DDBC4426591B}" type="presOf" srcId="{099BBA58-6817-4F74-8426-17DEF80EA1C0}" destId="{582CB44C-B8C4-4748-836D-B951B508A931}" srcOrd="1" destOrd="0" presId="urn:microsoft.com/office/officeart/2005/8/layout/hierarchy2"/>
    <dgm:cxn modelId="{9C27898C-8079-4A34-918B-AED29EBF1757}" type="presOf" srcId="{0801B0FA-5462-4AFD-B228-BD878DAA6144}" destId="{CD9F9132-F89D-48EE-9026-682FE4D70EA2}" srcOrd="0" destOrd="0" presId="urn:microsoft.com/office/officeart/2005/8/layout/hierarchy2"/>
    <dgm:cxn modelId="{59BB8090-649D-4620-98D0-7C8D280202F0}" type="presOf" srcId="{3FBD395D-9AC0-4112-A56A-94CB2695A94B}" destId="{00AC69FB-921B-48BD-A490-2EB1FD5DC63F}" srcOrd="1" destOrd="0" presId="urn:microsoft.com/office/officeart/2005/8/layout/hierarchy2"/>
    <dgm:cxn modelId="{3D428E98-FB68-48DC-96D5-5F7761828EBD}" srcId="{8568D1C4-E3E4-46A8-9F8A-04113AEC21EB}" destId="{180868D1-F092-4D72-AEC5-004617BD96BC}" srcOrd="2" destOrd="0" parTransId="{9ABE276D-55A9-46A7-AE86-C7280A4F3833}" sibTransId="{B80DC278-52C0-4493-8658-61B91FD2CF70}"/>
    <dgm:cxn modelId="{FF7EEE9A-DDBB-4AA9-A83D-47C15D06A8A3}" type="presOf" srcId="{099BBA58-6817-4F74-8426-17DEF80EA1C0}" destId="{6E5300CB-85CC-4173-BDD2-667792F2FFCE}" srcOrd="0" destOrd="0" presId="urn:microsoft.com/office/officeart/2005/8/layout/hierarchy2"/>
    <dgm:cxn modelId="{FD9DA4A8-8B41-4C4B-B49F-A73590768CAF}" type="presOf" srcId="{29795C96-8B2B-4FE7-BBE4-CF91F7590001}" destId="{772F1DBC-5B0D-4E5B-B842-6C60F28317FD}" srcOrd="0" destOrd="0" presId="urn:microsoft.com/office/officeart/2005/8/layout/hierarchy2"/>
    <dgm:cxn modelId="{60F6EFAB-867D-49A8-B597-15FBD7B7C620}" srcId="{6D3095C7-0E03-4BBE-9E91-FFFEF984A23B}" destId="{8568D1C4-E3E4-46A8-9F8A-04113AEC21EB}" srcOrd="0" destOrd="0" parTransId="{3F513A50-73D6-48B5-88DB-E9639C5B3A8F}" sibTransId="{2F00462E-F122-4D02-9A55-34D93E5A271A}"/>
    <dgm:cxn modelId="{D5078FAF-3F6F-49D6-8A04-CD7038D96559}" type="presOf" srcId="{0A3FB514-CF9C-4C78-A369-985F9DD8FF5E}" destId="{23DDEEE3-2426-457F-B515-D23ADB7B9FC9}" srcOrd="0" destOrd="0" presId="urn:microsoft.com/office/officeart/2005/8/layout/hierarchy2"/>
    <dgm:cxn modelId="{38D7B3BA-AD80-4223-A420-60D02F5F6E0E}" srcId="{4C318748-02DF-44D6-A0FD-F273A46683FA}" destId="{CC7F9A73-8045-4578-A539-8697C08ACFFD}" srcOrd="0" destOrd="0" parTransId="{29795C96-8B2B-4FE7-BBE4-CF91F7590001}" sibTransId="{E21517DA-B81A-4023-80E8-3512B2900990}"/>
    <dgm:cxn modelId="{933190C1-31C3-4BC7-98AA-1594DC130390}" type="presOf" srcId="{2D4FC8E7-BC14-4578-A95A-380E841A507A}" destId="{C8C6728F-73EE-4C63-86F8-865156DB6490}" srcOrd="0" destOrd="0" presId="urn:microsoft.com/office/officeart/2005/8/layout/hierarchy2"/>
    <dgm:cxn modelId="{BF2D49D9-9301-4DBB-BE29-B4438CC28F34}" type="presOf" srcId="{EB6D006F-12A1-4AC3-AE69-19C386FC2E89}" destId="{C534747E-FA5C-46E1-ADA0-3C1DA45DAE7E}" srcOrd="1" destOrd="0" presId="urn:microsoft.com/office/officeart/2005/8/layout/hierarchy2"/>
    <dgm:cxn modelId="{59A987DF-D216-4A70-99E8-10998E594673}" type="presOf" srcId="{EDD5C0DF-2AA7-4F84-B303-96ACF7E84D53}" destId="{952F27C8-1900-4E2E-AB93-4BBD6147A375}" srcOrd="1" destOrd="0" presId="urn:microsoft.com/office/officeart/2005/8/layout/hierarchy2"/>
    <dgm:cxn modelId="{7336C4E0-BBAF-4B11-9014-07DC04F8F3CB}" srcId="{4C318748-02DF-44D6-A0FD-F273A46683FA}" destId="{2D4FC8E7-BC14-4578-A95A-380E841A507A}" srcOrd="1" destOrd="0" parTransId="{EDD5C0DF-2AA7-4F84-B303-96ACF7E84D53}" sibTransId="{8E9D6B5B-24FB-41D8-9A84-9D9AC98266D7}"/>
    <dgm:cxn modelId="{189F6FF1-4B51-49C3-A00D-38914BE18832}" srcId="{8568D1C4-E3E4-46A8-9F8A-04113AEC21EB}" destId="{46904805-C231-46FC-9E77-56429909DA2D}" srcOrd="1" destOrd="0" parTransId="{099BBA58-6817-4F74-8426-17DEF80EA1C0}" sibTransId="{DBE60BA2-945E-4068-BA35-F19C08689BE4}"/>
    <dgm:cxn modelId="{5875EAF3-7DE5-441B-8CA3-5A764784703F}" srcId="{8568D1C4-E3E4-46A8-9F8A-04113AEC21EB}" destId="{4C318748-02DF-44D6-A0FD-F273A46683FA}" srcOrd="0" destOrd="0" parTransId="{EB6D006F-12A1-4AC3-AE69-19C386FC2E89}" sibTransId="{8E023A74-172F-4D05-8AF0-C5EC2573196E}"/>
    <dgm:cxn modelId="{B82F15F8-6428-4618-8449-D57AB2AE120B}" type="presOf" srcId="{9ABE276D-55A9-46A7-AE86-C7280A4F3833}" destId="{84FC048D-667A-454A-8D0A-BF15BB49C3D7}" srcOrd="0" destOrd="0" presId="urn:microsoft.com/office/officeart/2005/8/layout/hierarchy2"/>
    <dgm:cxn modelId="{C63429FA-C41A-43FB-BDFB-9C32C0007879}" type="presOf" srcId="{4C318748-02DF-44D6-A0FD-F273A46683FA}" destId="{F648131F-F276-4A81-B81E-5730FBDE18C1}" srcOrd="0" destOrd="0" presId="urn:microsoft.com/office/officeart/2005/8/layout/hierarchy2"/>
    <dgm:cxn modelId="{AE7565FD-8763-4F17-8B43-71A02CFA75BF}" type="presOf" srcId="{EDD5C0DF-2AA7-4F84-B303-96ACF7E84D53}" destId="{76775F79-603D-4D40-9E41-B02CCD1658FD}" srcOrd="0" destOrd="0" presId="urn:microsoft.com/office/officeart/2005/8/layout/hierarchy2"/>
    <dgm:cxn modelId="{A13B6A94-E982-4CC7-A4A9-A86FAD815C2E}" type="presParOf" srcId="{55AEBE98-02B8-460D-BEAE-0E00D1575F4E}" destId="{C2BF1A1D-7D40-41EB-BFA4-EEBBF4C19B36}" srcOrd="0" destOrd="0" presId="urn:microsoft.com/office/officeart/2005/8/layout/hierarchy2"/>
    <dgm:cxn modelId="{91EB4559-2C65-4733-82D5-1C49701FB3C5}" type="presParOf" srcId="{C2BF1A1D-7D40-41EB-BFA4-EEBBF4C19B36}" destId="{B326F2EE-7C81-40B3-AF6C-C92BF94BB792}" srcOrd="0" destOrd="0" presId="urn:microsoft.com/office/officeart/2005/8/layout/hierarchy2"/>
    <dgm:cxn modelId="{2F17A223-E6A1-4962-B272-24BA8C5CF9DB}" type="presParOf" srcId="{C2BF1A1D-7D40-41EB-BFA4-EEBBF4C19B36}" destId="{62164FDB-BD31-4E8F-B615-D70FB413E86B}" srcOrd="1" destOrd="0" presId="urn:microsoft.com/office/officeart/2005/8/layout/hierarchy2"/>
    <dgm:cxn modelId="{DDED0D14-2BE9-406B-8AFF-9E0A3D9AA2ED}" type="presParOf" srcId="{62164FDB-BD31-4E8F-B615-D70FB413E86B}" destId="{C679446A-B01F-4A79-A4C4-E855CF5C49D6}" srcOrd="0" destOrd="0" presId="urn:microsoft.com/office/officeart/2005/8/layout/hierarchy2"/>
    <dgm:cxn modelId="{260EC88C-B4D9-4960-AB98-7B03E84BF9F8}" type="presParOf" srcId="{C679446A-B01F-4A79-A4C4-E855CF5C49D6}" destId="{C534747E-FA5C-46E1-ADA0-3C1DA45DAE7E}" srcOrd="0" destOrd="0" presId="urn:microsoft.com/office/officeart/2005/8/layout/hierarchy2"/>
    <dgm:cxn modelId="{C95B7D56-39FA-4257-BF9A-9FAD18F3333B}" type="presParOf" srcId="{62164FDB-BD31-4E8F-B615-D70FB413E86B}" destId="{7976A3EB-8C34-42EA-A30C-5C3EB6B07779}" srcOrd="1" destOrd="0" presId="urn:microsoft.com/office/officeart/2005/8/layout/hierarchy2"/>
    <dgm:cxn modelId="{33796D5E-468A-4815-8C5B-AE2ACAA401F6}" type="presParOf" srcId="{7976A3EB-8C34-42EA-A30C-5C3EB6B07779}" destId="{F648131F-F276-4A81-B81E-5730FBDE18C1}" srcOrd="0" destOrd="0" presId="urn:microsoft.com/office/officeart/2005/8/layout/hierarchy2"/>
    <dgm:cxn modelId="{137B20EC-9E5D-4629-944B-2B129EAC8DA5}" type="presParOf" srcId="{7976A3EB-8C34-42EA-A30C-5C3EB6B07779}" destId="{743E5015-84B1-4D57-A823-335AB9DB98B5}" srcOrd="1" destOrd="0" presId="urn:microsoft.com/office/officeart/2005/8/layout/hierarchy2"/>
    <dgm:cxn modelId="{332FEB0A-F271-4509-87AD-8B63B9E2191A}" type="presParOf" srcId="{743E5015-84B1-4D57-A823-335AB9DB98B5}" destId="{772F1DBC-5B0D-4E5B-B842-6C60F28317FD}" srcOrd="0" destOrd="0" presId="urn:microsoft.com/office/officeart/2005/8/layout/hierarchy2"/>
    <dgm:cxn modelId="{93781D46-15F5-41AB-8232-C36B18816698}" type="presParOf" srcId="{772F1DBC-5B0D-4E5B-B842-6C60F28317FD}" destId="{6D6096AC-3A97-4EA4-99FC-B82E58306268}" srcOrd="0" destOrd="0" presId="urn:microsoft.com/office/officeart/2005/8/layout/hierarchy2"/>
    <dgm:cxn modelId="{DF63FAB1-90B4-431D-AB08-16469E2E3A67}" type="presParOf" srcId="{743E5015-84B1-4D57-A823-335AB9DB98B5}" destId="{88C0FD13-80FD-4A18-A5C7-E7299D70A7C3}" srcOrd="1" destOrd="0" presId="urn:microsoft.com/office/officeart/2005/8/layout/hierarchy2"/>
    <dgm:cxn modelId="{77A123FD-468A-4ADD-8DBD-E9B9DD2DB5C1}" type="presParOf" srcId="{88C0FD13-80FD-4A18-A5C7-E7299D70A7C3}" destId="{B720E907-5C57-4504-89D7-A439E01296BD}" srcOrd="0" destOrd="0" presId="urn:microsoft.com/office/officeart/2005/8/layout/hierarchy2"/>
    <dgm:cxn modelId="{4F1E7E31-19D3-44E4-9943-3686A7AA6B0C}" type="presParOf" srcId="{88C0FD13-80FD-4A18-A5C7-E7299D70A7C3}" destId="{463A203C-19EB-404D-8F72-4271BA4BA4CF}" srcOrd="1" destOrd="0" presId="urn:microsoft.com/office/officeart/2005/8/layout/hierarchy2"/>
    <dgm:cxn modelId="{EAA3C53C-D122-4A21-AD67-991B215C5421}" type="presParOf" srcId="{743E5015-84B1-4D57-A823-335AB9DB98B5}" destId="{76775F79-603D-4D40-9E41-B02CCD1658FD}" srcOrd="2" destOrd="0" presId="urn:microsoft.com/office/officeart/2005/8/layout/hierarchy2"/>
    <dgm:cxn modelId="{A93D2B27-4F6B-4CAD-8067-28546D3A1AF2}" type="presParOf" srcId="{76775F79-603D-4D40-9E41-B02CCD1658FD}" destId="{952F27C8-1900-4E2E-AB93-4BBD6147A375}" srcOrd="0" destOrd="0" presId="urn:microsoft.com/office/officeart/2005/8/layout/hierarchy2"/>
    <dgm:cxn modelId="{911E727B-65D9-462B-BE00-19FC17F8ECE6}" type="presParOf" srcId="{743E5015-84B1-4D57-A823-335AB9DB98B5}" destId="{BD5AAC1E-F705-4ECE-A7A8-73CDF1A6C7DA}" srcOrd="3" destOrd="0" presId="urn:microsoft.com/office/officeart/2005/8/layout/hierarchy2"/>
    <dgm:cxn modelId="{5C2892C4-20C1-4CCA-A53B-5015D5BEDB7D}" type="presParOf" srcId="{BD5AAC1E-F705-4ECE-A7A8-73CDF1A6C7DA}" destId="{C8C6728F-73EE-4C63-86F8-865156DB6490}" srcOrd="0" destOrd="0" presId="urn:microsoft.com/office/officeart/2005/8/layout/hierarchy2"/>
    <dgm:cxn modelId="{C203F400-10E4-43A7-8F41-9E2A67D76F9A}" type="presParOf" srcId="{BD5AAC1E-F705-4ECE-A7A8-73CDF1A6C7DA}" destId="{430443D3-32AC-456C-B1E2-D267B263C558}" srcOrd="1" destOrd="0" presId="urn:microsoft.com/office/officeart/2005/8/layout/hierarchy2"/>
    <dgm:cxn modelId="{CFDD23E1-3113-49C9-8259-8FE9FBF1E05B}" type="presParOf" srcId="{743E5015-84B1-4D57-A823-335AB9DB98B5}" destId="{07F16A88-1FB7-4D89-AA60-AEE4987561BF}" srcOrd="4" destOrd="0" presId="urn:microsoft.com/office/officeart/2005/8/layout/hierarchy2"/>
    <dgm:cxn modelId="{92843697-3A4F-4DB6-94F0-BD78327DB24E}" type="presParOf" srcId="{07F16A88-1FB7-4D89-AA60-AEE4987561BF}" destId="{00AC69FB-921B-48BD-A490-2EB1FD5DC63F}" srcOrd="0" destOrd="0" presId="urn:microsoft.com/office/officeart/2005/8/layout/hierarchy2"/>
    <dgm:cxn modelId="{24EB96A0-E8D2-4F5F-ACBF-AC4695DAA98A}" type="presParOf" srcId="{743E5015-84B1-4D57-A823-335AB9DB98B5}" destId="{7B0754D4-BC33-482D-9AD6-C2095B78F047}" srcOrd="5" destOrd="0" presId="urn:microsoft.com/office/officeart/2005/8/layout/hierarchy2"/>
    <dgm:cxn modelId="{1EA8D085-F4BB-47D1-B666-16A20836C39A}" type="presParOf" srcId="{7B0754D4-BC33-482D-9AD6-C2095B78F047}" destId="{23DDEEE3-2426-457F-B515-D23ADB7B9FC9}" srcOrd="0" destOrd="0" presId="urn:microsoft.com/office/officeart/2005/8/layout/hierarchy2"/>
    <dgm:cxn modelId="{4932F554-3F47-4C33-801F-CC72F90366D1}" type="presParOf" srcId="{7B0754D4-BC33-482D-9AD6-C2095B78F047}" destId="{31CD9371-26B1-4F64-8100-A83EDE84F0AA}" srcOrd="1" destOrd="0" presId="urn:microsoft.com/office/officeart/2005/8/layout/hierarchy2"/>
    <dgm:cxn modelId="{D8409774-FBC0-4E71-B9C4-FBBE22FACD52}" type="presParOf" srcId="{62164FDB-BD31-4E8F-B615-D70FB413E86B}" destId="{6E5300CB-85CC-4173-BDD2-667792F2FFCE}" srcOrd="2" destOrd="0" presId="urn:microsoft.com/office/officeart/2005/8/layout/hierarchy2"/>
    <dgm:cxn modelId="{7BDB3483-919F-46D0-8770-51C68B903804}" type="presParOf" srcId="{6E5300CB-85CC-4173-BDD2-667792F2FFCE}" destId="{582CB44C-B8C4-4748-836D-B951B508A931}" srcOrd="0" destOrd="0" presId="urn:microsoft.com/office/officeart/2005/8/layout/hierarchy2"/>
    <dgm:cxn modelId="{20EC3EE9-0D37-448D-A20D-5A677C20F067}" type="presParOf" srcId="{62164FDB-BD31-4E8F-B615-D70FB413E86B}" destId="{D2F5048C-C0C3-48BF-9EEA-3FD10DB8EB5B}" srcOrd="3" destOrd="0" presId="urn:microsoft.com/office/officeart/2005/8/layout/hierarchy2"/>
    <dgm:cxn modelId="{D3D2061D-02DB-4421-9A2E-270E23B2C25E}" type="presParOf" srcId="{D2F5048C-C0C3-48BF-9EEA-3FD10DB8EB5B}" destId="{3E07742E-64A4-46D7-9F83-FD666FB12C08}" srcOrd="0" destOrd="0" presId="urn:microsoft.com/office/officeart/2005/8/layout/hierarchy2"/>
    <dgm:cxn modelId="{7567E1D2-C4FD-45B5-8E87-6583AA88EE71}" type="presParOf" srcId="{D2F5048C-C0C3-48BF-9EEA-3FD10DB8EB5B}" destId="{15B020D2-874A-403B-A276-84AF73974908}" srcOrd="1" destOrd="0" presId="urn:microsoft.com/office/officeart/2005/8/layout/hierarchy2"/>
    <dgm:cxn modelId="{D817CA6B-1971-47A1-A596-A96BF6711150}" type="presParOf" srcId="{15B020D2-874A-403B-A276-84AF73974908}" destId="{CD9F9132-F89D-48EE-9026-682FE4D70EA2}" srcOrd="0" destOrd="0" presId="urn:microsoft.com/office/officeart/2005/8/layout/hierarchy2"/>
    <dgm:cxn modelId="{B64AE54D-20A1-4955-8792-868512B047B3}" type="presParOf" srcId="{CD9F9132-F89D-48EE-9026-682FE4D70EA2}" destId="{A6A1FA69-D6C9-4FFB-86A7-8460D8D7B9CB}" srcOrd="0" destOrd="0" presId="urn:microsoft.com/office/officeart/2005/8/layout/hierarchy2"/>
    <dgm:cxn modelId="{C2A61724-5B3D-4B78-B1F4-748991CAFD1D}" type="presParOf" srcId="{15B020D2-874A-403B-A276-84AF73974908}" destId="{A5A8487E-646E-40E2-A001-D7C640510432}" srcOrd="1" destOrd="0" presId="urn:microsoft.com/office/officeart/2005/8/layout/hierarchy2"/>
    <dgm:cxn modelId="{51024EA7-A8E7-40F1-AED2-9239A0255DA1}" type="presParOf" srcId="{A5A8487E-646E-40E2-A001-D7C640510432}" destId="{2AE00104-88DE-44EE-B2A6-CD80D6C50B48}" srcOrd="0" destOrd="0" presId="urn:microsoft.com/office/officeart/2005/8/layout/hierarchy2"/>
    <dgm:cxn modelId="{7B5324FB-7EBF-462F-B297-14C2A08C9FCC}" type="presParOf" srcId="{A5A8487E-646E-40E2-A001-D7C640510432}" destId="{414947B4-E875-40AD-87FE-45D6D8F66D48}" srcOrd="1" destOrd="0" presId="urn:microsoft.com/office/officeart/2005/8/layout/hierarchy2"/>
    <dgm:cxn modelId="{F597CDDA-0C81-4C18-A106-EDCEEADD1169}" type="presParOf" srcId="{62164FDB-BD31-4E8F-B615-D70FB413E86B}" destId="{84FC048D-667A-454A-8D0A-BF15BB49C3D7}" srcOrd="4" destOrd="0" presId="urn:microsoft.com/office/officeart/2005/8/layout/hierarchy2"/>
    <dgm:cxn modelId="{DD1448CE-8AF4-4399-9FDE-209D32D3AB99}" type="presParOf" srcId="{84FC048D-667A-454A-8D0A-BF15BB49C3D7}" destId="{9828C97D-3E1E-4C70-9F00-08C5E4806056}" srcOrd="0" destOrd="0" presId="urn:microsoft.com/office/officeart/2005/8/layout/hierarchy2"/>
    <dgm:cxn modelId="{08AE923C-5632-4D65-BADF-DC4679A61D4A}" type="presParOf" srcId="{62164FDB-BD31-4E8F-B615-D70FB413E86B}" destId="{B20D8DEB-5974-4AC1-966B-A11501D731A7}" srcOrd="5" destOrd="0" presId="urn:microsoft.com/office/officeart/2005/8/layout/hierarchy2"/>
    <dgm:cxn modelId="{70DBFFC9-B860-4C61-9C4E-B498C6FFBBC9}" type="presParOf" srcId="{B20D8DEB-5974-4AC1-966B-A11501D731A7}" destId="{D4BBDC86-B7C1-4A74-AFAA-A4E8591B1E04}" srcOrd="0" destOrd="0" presId="urn:microsoft.com/office/officeart/2005/8/layout/hierarchy2"/>
    <dgm:cxn modelId="{3BFBBFB1-AF26-48C6-8F88-B0909D8354EB}" type="presParOf" srcId="{B20D8DEB-5974-4AC1-966B-A11501D731A7}" destId="{19AAF036-50F7-4B62-BC95-92897E056EE8}"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6F2EE-7C81-40B3-AF6C-C92BF94BB792}">
      <dsp:nvSpPr>
        <dsp:cNvPr id="0" name=""/>
        <dsp:cNvSpPr/>
      </dsp:nvSpPr>
      <dsp:spPr>
        <a:xfrm>
          <a:off x="1433685" y="1927771"/>
          <a:ext cx="1020931" cy="5116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模型分类</a:t>
          </a:r>
        </a:p>
      </dsp:txBody>
      <dsp:txXfrm>
        <a:off x="1448670" y="1942756"/>
        <a:ext cx="990961" cy="481666"/>
      </dsp:txXfrm>
    </dsp:sp>
    <dsp:sp modelId="{C679446A-B01F-4A79-A4C4-E855CF5C49D6}">
      <dsp:nvSpPr>
        <dsp:cNvPr id="0" name=""/>
        <dsp:cNvSpPr/>
      </dsp:nvSpPr>
      <dsp:spPr>
        <a:xfrm rot="17692822">
          <a:off x="2098467" y="1609770"/>
          <a:ext cx="1229639" cy="32124"/>
        </a:xfrm>
        <a:custGeom>
          <a:avLst/>
          <a:gdLst/>
          <a:ahLst/>
          <a:cxnLst/>
          <a:rect l="0" t="0" r="0" b="0"/>
          <a:pathLst>
            <a:path>
              <a:moveTo>
                <a:pt x="0" y="16062"/>
              </a:moveTo>
              <a:lnTo>
                <a:pt x="1229639" y="1606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2682546" y="1595091"/>
        <a:ext cx="61481" cy="61481"/>
      </dsp:txXfrm>
    </dsp:sp>
    <dsp:sp modelId="{F648131F-F276-4A81-B81E-5730FBDE18C1}">
      <dsp:nvSpPr>
        <dsp:cNvPr id="0" name=""/>
        <dsp:cNvSpPr/>
      </dsp:nvSpPr>
      <dsp:spPr>
        <a:xfrm>
          <a:off x="2971957" y="744737"/>
          <a:ext cx="1293349" cy="64667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zh-CN" altLang="en-US" sz="1000" kern="1200" dirty="0"/>
            <a:t>预训练阶段注入知识</a:t>
          </a:r>
        </a:p>
      </dsp:txBody>
      <dsp:txXfrm>
        <a:off x="2990897" y="763677"/>
        <a:ext cx="1255469" cy="608794"/>
      </dsp:txXfrm>
    </dsp:sp>
    <dsp:sp modelId="{772F1DBC-5B0D-4E5B-B842-6C60F28317FD}">
      <dsp:nvSpPr>
        <dsp:cNvPr id="0" name=""/>
        <dsp:cNvSpPr/>
      </dsp:nvSpPr>
      <dsp:spPr>
        <a:xfrm rot="18289469">
          <a:off x="4071015" y="680175"/>
          <a:ext cx="905922" cy="32124"/>
        </a:xfrm>
        <a:custGeom>
          <a:avLst/>
          <a:gdLst/>
          <a:ahLst/>
          <a:cxnLst/>
          <a:rect l="0" t="0" r="0" b="0"/>
          <a:pathLst>
            <a:path>
              <a:moveTo>
                <a:pt x="0" y="16062"/>
              </a:moveTo>
              <a:lnTo>
                <a:pt x="905922" y="1606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4501328" y="673589"/>
        <a:ext cx="45296" cy="45296"/>
      </dsp:txXfrm>
    </dsp:sp>
    <dsp:sp modelId="{B720E907-5C57-4504-89D7-A439E01296BD}">
      <dsp:nvSpPr>
        <dsp:cNvPr id="0" name=""/>
        <dsp:cNvSpPr/>
      </dsp:nvSpPr>
      <dsp:spPr>
        <a:xfrm>
          <a:off x="4782646" y="1061"/>
          <a:ext cx="4085653" cy="64667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zh-CN" altLang="en-US" sz="1000" kern="1200" dirty="0"/>
            <a:t>设计适合的预训练任务，如</a:t>
          </a:r>
          <a:r>
            <a:rPr lang="en-US" altLang="en-US" sz="1000" kern="1200" dirty="0"/>
            <a:t>LIBERT</a:t>
          </a:r>
          <a:r>
            <a:rPr lang="zh-CN" altLang="en-US" sz="1000" kern="1200" dirty="0"/>
            <a:t>、</a:t>
          </a:r>
          <a:r>
            <a:rPr lang="en-US" altLang="en-US" sz="1000" kern="1200" dirty="0" err="1"/>
            <a:t>SentiLR</a:t>
          </a:r>
          <a:r>
            <a:rPr lang="zh-CN" altLang="en-US" sz="1000" kern="1200" dirty="0"/>
            <a:t>、</a:t>
          </a:r>
          <a:r>
            <a:rPr lang="en-US" altLang="en-US" sz="1000" kern="1200" dirty="0" err="1"/>
            <a:t>SenseBert</a:t>
          </a:r>
          <a:endParaRPr lang="zh-CN" altLang="en-US" sz="1000" kern="1200" dirty="0"/>
        </a:p>
      </dsp:txBody>
      <dsp:txXfrm>
        <a:off x="4801586" y="20001"/>
        <a:ext cx="4047773" cy="608794"/>
      </dsp:txXfrm>
    </dsp:sp>
    <dsp:sp modelId="{76775F79-603D-4D40-9E41-B02CCD1658FD}">
      <dsp:nvSpPr>
        <dsp:cNvPr id="0" name=""/>
        <dsp:cNvSpPr/>
      </dsp:nvSpPr>
      <dsp:spPr>
        <a:xfrm>
          <a:off x="4265306" y="1052013"/>
          <a:ext cx="517339" cy="32124"/>
        </a:xfrm>
        <a:custGeom>
          <a:avLst/>
          <a:gdLst/>
          <a:ahLst/>
          <a:cxnLst/>
          <a:rect l="0" t="0" r="0" b="0"/>
          <a:pathLst>
            <a:path>
              <a:moveTo>
                <a:pt x="0" y="16062"/>
              </a:moveTo>
              <a:lnTo>
                <a:pt x="517339" y="1606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4511043" y="1055141"/>
        <a:ext cx="25866" cy="25866"/>
      </dsp:txXfrm>
    </dsp:sp>
    <dsp:sp modelId="{C8C6728F-73EE-4C63-86F8-865156DB6490}">
      <dsp:nvSpPr>
        <dsp:cNvPr id="0" name=""/>
        <dsp:cNvSpPr/>
      </dsp:nvSpPr>
      <dsp:spPr>
        <a:xfrm>
          <a:off x="4782646" y="744737"/>
          <a:ext cx="3387697" cy="64667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zh-CN" altLang="en-US" sz="1000" kern="1200" dirty="0"/>
            <a:t>加入实体表示，如</a:t>
          </a:r>
          <a:r>
            <a:rPr lang="en-US" altLang="zh-CN" sz="1000" kern="1200" dirty="0" err="1"/>
            <a:t>Erine</a:t>
          </a:r>
          <a:r>
            <a:rPr lang="zh-CN" altLang="en-US" sz="1000" kern="1200" dirty="0"/>
            <a:t>（</a:t>
          </a:r>
          <a:r>
            <a:rPr lang="en-US" altLang="zh-CN" sz="1000" kern="1200" dirty="0"/>
            <a:t>THU</a:t>
          </a:r>
          <a:r>
            <a:rPr lang="zh-CN" altLang="en-US" sz="1000" kern="1200" dirty="0"/>
            <a:t>）、</a:t>
          </a:r>
          <a:r>
            <a:rPr lang="en-US" altLang="zh-CN" sz="1000" kern="1200" dirty="0" err="1"/>
            <a:t>KnowBert</a:t>
          </a:r>
          <a:r>
            <a:rPr lang="zh-CN" altLang="en-US" sz="1000" kern="1200" dirty="0"/>
            <a:t>、</a:t>
          </a:r>
          <a:r>
            <a:rPr lang="en-US" altLang="zh-CN" sz="1000" kern="1200" dirty="0"/>
            <a:t>KEPLER</a:t>
          </a:r>
          <a:endParaRPr lang="zh-CN" altLang="en-US" sz="1000" kern="1200" dirty="0"/>
        </a:p>
      </dsp:txBody>
      <dsp:txXfrm>
        <a:off x="4801586" y="763677"/>
        <a:ext cx="3349817" cy="608794"/>
      </dsp:txXfrm>
    </dsp:sp>
    <dsp:sp modelId="{07F16A88-1FB7-4D89-AA60-AEE4987561BF}">
      <dsp:nvSpPr>
        <dsp:cNvPr id="0" name=""/>
        <dsp:cNvSpPr/>
      </dsp:nvSpPr>
      <dsp:spPr>
        <a:xfrm rot="3310531">
          <a:off x="4071015" y="1423851"/>
          <a:ext cx="905922" cy="32124"/>
        </a:xfrm>
        <a:custGeom>
          <a:avLst/>
          <a:gdLst/>
          <a:ahLst/>
          <a:cxnLst/>
          <a:rect l="0" t="0" r="0" b="0"/>
          <a:pathLst>
            <a:path>
              <a:moveTo>
                <a:pt x="0" y="16062"/>
              </a:moveTo>
              <a:lnTo>
                <a:pt x="905922" y="1606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4501328" y="1417265"/>
        <a:ext cx="45296" cy="45296"/>
      </dsp:txXfrm>
    </dsp:sp>
    <dsp:sp modelId="{23DDEEE3-2426-457F-B515-D23ADB7B9FC9}">
      <dsp:nvSpPr>
        <dsp:cNvPr id="0" name=""/>
        <dsp:cNvSpPr/>
      </dsp:nvSpPr>
      <dsp:spPr>
        <a:xfrm>
          <a:off x="4782646" y="1488414"/>
          <a:ext cx="1643201" cy="64667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zh-CN" altLang="en-US" sz="1000" kern="1200" dirty="0"/>
            <a:t>加入三元组，如</a:t>
          </a:r>
          <a:r>
            <a:rPr lang="en-US" altLang="zh-CN" sz="1000" kern="1200" dirty="0"/>
            <a:t>K-Bert</a:t>
          </a:r>
          <a:endParaRPr lang="zh-CN" altLang="en-US" sz="1000" kern="1200" dirty="0"/>
        </a:p>
      </dsp:txBody>
      <dsp:txXfrm>
        <a:off x="4801586" y="1507354"/>
        <a:ext cx="1605321" cy="608794"/>
      </dsp:txXfrm>
    </dsp:sp>
    <dsp:sp modelId="{6E5300CB-85CC-4173-BDD2-667792F2FFCE}">
      <dsp:nvSpPr>
        <dsp:cNvPr id="0" name=""/>
        <dsp:cNvSpPr/>
      </dsp:nvSpPr>
      <dsp:spPr>
        <a:xfrm rot="2142401">
          <a:off x="2394733" y="2353446"/>
          <a:ext cx="637106" cy="32124"/>
        </a:xfrm>
        <a:custGeom>
          <a:avLst/>
          <a:gdLst/>
          <a:ahLst/>
          <a:cxnLst/>
          <a:rect l="0" t="0" r="0" b="0"/>
          <a:pathLst>
            <a:path>
              <a:moveTo>
                <a:pt x="0" y="16062"/>
              </a:moveTo>
              <a:lnTo>
                <a:pt x="637106" y="1606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2697359" y="2353581"/>
        <a:ext cx="31855" cy="31855"/>
      </dsp:txXfrm>
    </dsp:sp>
    <dsp:sp modelId="{3E07742E-64A4-46D7-9F83-FD666FB12C08}">
      <dsp:nvSpPr>
        <dsp:cNvPr id="0" name=""/>
        <dsp:cNvSpPr/>
      </dsp:nvSpPr>
      <dsp:spPr>
        <a:xfrm>
          <a:off x="2971957" y="2232090"/>
          <a:ext cx="1293349" cy="64667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zh-CN" altLang="en-US" sz="1000" kern="1200" dirty="0"/>
            <a:t>在预训练好的模型上整合知识</a:t>
          </a:r>
        </a:p>
      </dsp:txBody>
      <dsp:txXfrm>
        <a:off x="2990897" y="2251030"/>
        <a:ext cx="1255469" cy="608794"/>
      </dsp:txXfrm>
    </dsp:sp>
    <dsp:sp modelId="{CD9F9132-F89D-48EE-9026-682FE4D70EA2}">
      <dsp:nvSpPr>
        <dsp:cNvPr id="0" name=""/>
        <dsp:cNvSpPr/>
      </dsp:nvSpPr>
      <dsp:spPr>
        <a:xfrm>
          <a:off x="4265306" y="2539365"/>
          <a:ext cx="517339" cy="32124"/>
        </a:xfrm>
        <a:custGeom>
          <a:avLst/>
          <a:gdLst/>
          <a:ahLst/>
          <a:cxnLst/>
          <a:rect l="0" t="0" r="0" b="0"/>
          <a:pathLst>
            <a:path>
              <a:moveTo>
                <a:pt x="0" y="16062"/>
              </a:moveTo>
              <a:lnTo>
                <a:pt x="517339" y="1606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4511043" y="2542494"/>
        <a:ext cx="25866" cy="25866"/>
      </dsp:txXfrm>
    </dsp:sp>
    <dsp:sp modelId="{2AE00104-88DE-44EE-B2A6-CD80D6C50B48}">
      <dsp:nvSpPr>
        <dsp:cNvPr id="0" name=""/>
        <dsp:cNvSpPr/>
      </dsp:nvSpPr>
      <dsp:spPr>
        <a:xfrm>
          <a:off x="4782646" y="2232090"/>
          <a:ext cx="1305546" cy="64667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zh-CN" altLang="en-US" sz="1000" kern="1200" dirty="0"/>
            <a:t>如</a:t>
          </a:r>
          <a:r>
            <a:rPr lang="en-US" altLang="zh-CN" sz="1000" kern="1200" dirty="0"/>
            <a:t>K-BERT</a:t>
          </a:r>
          <a:r>
            <a:rPr lang="zh-CN" altLang="en-US" sz="1000" kern="1200" dirty="0"/>
            <a:t>、</a:t>
          </a:r>
          <a:r>
            <a:rPr lang="en-US" altLang="zh-CN" sz="1000" kern="1200" dirty="0"/>
            <a:t>GPT-2</a:t>
          </a:r>
          <a:endParaRPr lang="zh-CN" altLang="en-US" sz="1000" kern="1200" dirty="0"/>
        </a:p>
      </dsp:txBody>
      <dsp:txXfrm>
        <a:off x="4801586" y="2251030"/>
        <a:ext cx="1267666" cy="608794"/>
      </dsp:txXfrm>
    </dsp:sp>
    <dsp:sp modelId="{84FC048D-667A-454A-8D0A-BF15BB49C3D7}">
      <dsp:nvSpPr>
        <dsp:cNvPr id="0" name=""/>
        <dsp:cNvSpPr/>
      </dsp:nvSpPr>
      <dsp:spPr>
        <a:xfrm rot="3907178">
          <a:off x="2098467" y="2725284"/>
          <a:ext cx="1229639" cy="32124"/>
        </a:xfrm>
        <a:custGeom>
          <a:avLst/>
          <a:gdLst/>
          <a:ahLst/>
          <a:cxnLst/>
          <a:rect l="0" t="0" r="0" b="0"/>
          <a:pathLst>
            <a:path>
              <a:moveTo>
                <a:pt x="0" y="16062"/>
              </a:moveTo>
              <a:lnTo>
                <a:pt x="1229639" y="1606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682546" y="2710605"/>
        <a:ext cx="61481" cy="61481"/>
      </dsp:txXfrm>
    </dsp:sp>
    <dsp:sp modelId="{D4BBDC86-B7C1-4A74-AFAA-A4E8591B1E04}">
      <dsp:nvSpPr>
        <dsp:cNvPr id="0" name=""/>
        <dsp:cNvSpPr/>
      </dsp:nvSpPr>
      <dsp:spPr>
        <a:xfrm>
          <a:off x="2971957" y="2975766"/>
          <a:ext cx="3612998" cy="64667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zh-CN" altLang="en-US" sz="1000" kern="1200" dirty="0"/>
            <a:t>在知识图谱上进行预测，如</a:t>
          </a:r>
          <a:r>
            <a:rPr lang="en-US" altLang="zh-CN" sz="1000" kern="1200" dirty="0"/>
            <a:t>KGLM</a:t>
          </a:r>
          <a:r>
            <a:rPr lang="zh-CN" altLang="en-US" sz="1000" kern="1200" dirty="0"/>
            <a:t>、</a:t>
          </a:r>
          <a:r>
            <a:rPr lang="en-US" altLang="zh-CN" sz="1000" kern="1200" dirty="0"/>
            <a:t>LRLM</a:t>
          </a:r>
          <a:endParaRPr lang="zh-CN" altLang="en-US" sz="1000" kern="1200" dirty="0"/>
        </a:p>
      </dsp:txBody>
      <dsp:txXfrm>
        <a:off x="2990897" y="2994706"/>
        <a:ext cx="3575118" cy="60879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02FA59-A30F-4479-892A-6405E9F0ED52}" type="datetimeFigureOut">
              <a:rPr lang="zh-CN" altLang="en-US" smtClean="0"/>
              <a:t>2020/4/25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AD509-40CA-4FE7-ACB5-6A190A1C4596}" type="slidenum">
              <a:rPr lang="zh-CN" altLang="en-US" smtClean="0"/>
              <a:t>‹#›</a:t>
            </a:fld>
            <a:endParaRPr lang="zh-CN" altLang="en-US"/>
          </a:p>
        </p:txBody>
      </p:sp>
    </p:spTree>
    <p:extLst>
      <p:ext uri="{BB962C8B-B14F-4D97-AF65-F5344CB8AC3E}">
        <p14:creationId xmlns:p14="http://schemas.microsoft.com/office/powerpoint/2010/main" val="3026229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CAD509-40CA-4FE7-ACB5-6A190A1C4596}" type="slidenum">
              <a:rPr lang="zh-CN" altLang="en-US" smtClean="0"/>
              <a:t>1</a:t>
            </a:fld>
            <a:endParaRPr lang="zh-CN" altLang="en-US"/>
          </a:p>
        </p:txBody>
      </p:sp>
    </p:spTree>
    <p:extLst>
      <p:ext uri="{BB962C8B-B14F-4D97-AF65-F5344CB8AC3E}">
        <p14:creationId xmlns:p14="http://schemas.microsoft.com/office/powerpoint/2010/main" val="843704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CAD509-40CA-4FE7-ACB5-6A190A1C4596}" type="slidenum">
              <a:rPr lang="zh-CN" altLang="en-US" smtClean="0"/>
              <a:t>10</a:t>
            </a:fld>
            <a:endParaRPr lang="zh-CN" altLang="en-US"/>
          </a:p>
        </p:txBody>
      </p:sp>
    </p:spTree>
    <p:extLst>
      <p:ext uri="{BB962C8B-B14F-4D97-AF65-F5344CB8AC3E}">
        <p14:creationId xmlns:p14="http://schemas.microsoft.com/office/powerpoint/2010/main" val="1793663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CAD509-40CA-4FE7-ACB5-6A190A1C4596}" type="slidenum">
              <a:rPr lang="zh-CN" altLang="en-US" smtClean="0"/>
              <a:t>12</a:t>
            </a:fld>
            <a:endParaRPr lang="zh-CN" altLang="en-US"/>
          </a:p>
        </p:txBody>
      </p:sp>
    </p:spTree>
    <p:extLst>
      <p:ext uri="{BB962C8B-B14F-4D97-AF65-F5344CB8AC3E}">
        <p14:creationId xmlns:p14="http://schemas.microsoft.com/office/powerpoint/2010/main" val="1795854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AD509-40CA-4FE7-ACB5-6A190A1C4596}" type="slidenum">
              <a:rPr lang="zh-CN" altLang="en-US" smtClean="0"/>
              <a:t>13</a:t>
            </a:fld>
            <a:endParaRPr lang="zh-CN" altLang="en-US"/>
          </a:p>
        </p:txBody>
      </p:sp>
    </p:spTree>
    <p:extLst>
      <p:ext uri="{BB962C8B-B14F-4D97-AF65-F5344CB8AC3E}">
        <p14:creationId xmlns:p14="http://schemas.microsoft.com/office/powerpoint/2010/main" val="4070915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id-ID" altLang="zh-CN" dirty="0"/>
              <a:t>Encoder: 由N=6个相同的</a:t>
            </a:r>
            <a:r>
              <a:rPr lang="zh-CN" altLang="en-US" dirty="0"/>
              <a:t>层</a:t>
            </a:r>
            <a:r>
              <a:rPr lang="id-ID" altLang="zh-CN" dirty="0"/>
              <a:t>组成, 每一层包含两个</a:t>
            </a:r>
            <a:r>
              <a:rPr lang="zh-CN" altLang="en-US" dirty="0"/>
              <a:t>子层，</a:t>
            </a:r>
            <a:r>
              <a:rPr lang="id-ID" altLang="zh-CN" dirty="0"/>
              <a:t>第一个</a:t>
            </a:r>
            <a:r>
              <a:rPr lang="zh-CN" altLang="en-US" dirty="0"/>
              <a:t>子层</a:t>
            </a:r>
            <a:r>
              <a:rPr lang="id-ID" altLang="zh-CN" dirty="0"/>
              <a:t>就是多头注意力层</a:t>
            </a:r>
            <a:r>
              <a:rPr lang="zh-CN" altLang="id-ID" dirty="0"/>
              <a:t>，</a:t>
            </a:r>
            <a:r>
              <a:rPr lang="id-ID" altLang="zh-CN" dirty="0"/>
              <a:t>然后是一个简单的全连接层。 每个</a:t>
            </a:r>
            <a:r>
              <a:rPr lang="zh-CN" altLang="en-US" dirty="0"/>
              <a:t>子层</a:t>
            </a:r>
            <a:r>
              <a:rPr lang="id-ID" altLang="zh-CN" dirty="0"/>
              <a:t>都加了残差连接和归一化。 </a:t>
            </a:r>
          </a:p>
          <a:p>
            <a:r>
              <a:rPr lang="id-ID" altLang="zh-CN" dirty="0"/>
              <a:t>Decoder: 由N=6个相同的</a:t>
            </a:r>
            <a:r>
              <a:rPr lang="zh-CN" altLang="en-US" dirty="0"/>
              <a:t>层</a:t>
            </a:r>
            <a:r>
              <a:rPr lang="id-ID" altLang="zh-CN" dirty="0"/>
              <a:t>组成，和encoder</a:t>
            </a:r>
            <a:r>
              <a:rPr lang="zh-CN" altLang="en-US" dirty="0"/>
              <a:t>有一些</a:t>
            </a:r>
            <a:r>
              <a:rPr lang="id-ID" altLang="zh-CN" dirty="0"/>
              <a:t>不一样， </a:t>
            </a:r>
            <a:r>
              <a:rPr lang="zh-CN" altLang="en-US" dirty="0"/>
              <a:t>多了一个</a:t>
            </a:r>
            <a:r>
              <a:rPr lang="en-US" altLang="zh-CN" dirty="0"/>
              <a:t>masked </a:t>
            </a:r>
            <a:r>
              <a:rPr lang="zh-CN" altLang="en-US" dirty="0"/>
              <a:t>多头注意力层</a:t>
            </a:r>
            <a:r>
              <a:rPr lang="id-ID" altLang="zh-CN" dirty="0"/>
              <a:t>。mask的作用就是防止在训练的时候</a:t>
            </a:r>
            <a:r>
              <a:rPr lang="zh-CN" altLang="en-US" dirty="0"/>
              <a:t>，</a:t>
            </a:r>
            <a:r>
              <a:rPr lang="id-ID" altLang="zh-CN" dirty="0"/>
              <a:t>使用未来的输出的单词。比如训练时，第一个单词是不能参考第二个单词的生成结果的。Masking就会把这个信息变成0，用来保证预测位置 i 的信息只能基于比 i 小的输出。</a:t>
            </a:r>
          </a:p>
          <a:p>
            <a:endParaRPr lang="zh-CN" altLang="en-US" dirty="0"/>
          </a:p>
        </p:txBody>
      </p:sp>
      <p:sp>
        <p:nvSpPr>
          <p:cNvPr id="4" name="灯片编号占位符 3"/>
          <p:cNvSpPr>
            <a:spLocks noGrp="1"/>
          </p:cNvSpPr>
          <p:nvPr>
            <p:ph type="sldNum" sz="quarter" idx="10"/>
          </p:nvPr>
        </p:nvSpPr>
        <p:spPr/>
        <p:txBody>
          <a:bodyPr/>
          <a:lstStyle/>
          <a:p>
            <a:fld id="{41CAD509-40CA-4FE7-ACB5-6A190A1C4596}" type="slidenum">
              <a:rPr lang="zh-CN" altLang="en-US" smtClean="0"/>
              <a:t>14</a:t>
            </a:fld>
            <a:endParaRPr lang="zh-CN" altLang="en-US"/>
          </a:p>
        </p:txBody>
      </p:sp>
    </p:spTree>
    <p:extLst>
      <p:ext uri="{BB962C8B-B14F-4D97-AF65-F5344CB8AC3E}">
        <p14:creationId xmlns:p14="http://schemas.microsoft.com/office/powerpoint/2010/main" val="1924583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训练阶段所使用的语料库通过质量较高，规模巨大，对于不同的预训练模型来说差别不是特别大。而不同的预训练任务对于模型最后的效果具有很大的影响，因此，目前的一个研究热点就是如何设计更为优秀的预训练任务来在同样的语料库和模型架构的基础上提升预训练模型的性能。</a:t>
            </a:r>
          </a:p>
        </p:txBody>
      </p:sp>
      <p:sp>
        <p:nvSpPr>
          <p:cNvPr id="4" name="灯片编号占位符 3"/>
          <p:cNvSpPr>
            <a:spLocks noGrp="1"/>
          </p:cNvSpPr>
          <p:nvPr>
            <p:ph type="sldNum" sz="quarter" idx="10"/>
          </p:nvPr>
        </p:nvSpPr>
        <p:spPr/>
        <p:txBody>
          <a:bodyPr/>
          <a:lstStyle/>
          <a:p>
            <a:fld id="{41CAD509-40CA-4FE7-ACB5-6A190A1C4596}" type="slidenum">
              <a:rPr lang="zh-CN" altLang="en-US" smtClean="0"/>
              <a:t>15</a:t>
            </a:fld>
            <a:endParaRPr lang="zh-CN" altLang="en-US"/>
          </a:p>
        </p:txBody>
      </p:sp>
    </p:spTree>
    <p:extLst>
      <p:ext uri="{BB962C8B-B14F-4D97-AF65-F5344CB8AC3E}">
        <p14:creationId xmlns:p14="http://schemas.microsoft.com/office/powerpoint/2010/main" val="696285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CAD509-40CA-4FE7-ACB5-6A190A1C4596}" type="slidenum">
              <a:rPr lang="zh-CN" altLang="en-US" smtClean="0"/>
              <a:t>16</a:t>
            </a:fld>
            <a:endParaRPr lang="zh-CN" altLang="en-US"/>
          </a:p>
        </p:txBody>
      </p:sp>
    </p:spTree>
    <p:extLst>
      <p:ext uri="{BB962C8B-B14F-4D97-AF65-F5344CB8AC3E}">
        <p14:creationId xmlns:p14="http://schemas.microsoft.com/office/powerpoint/2010/main" val="75309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41CAD509-40CA-4FE7-ACB5-6A190A1C4596}" type="slidenum">
              <a:rPr lang="zh-CN" altLang="en-US" smtClean="0"/>
              <a:t>17</a:t>
            </a:fld>
            <a:endParaRPr lang="zh-CN" altLang="en-US"/>
          </a:p>
        </p:txBody>
      </p:sp>
    </p:spTree>
    <p:extLst>
      <p:ext uri="{BB962C8B-B14F-4D97-AF65-F5344CB8AC3E}">
        <p14:creationId xmlns:p14="http://schemas.microsoft.com/office/powerpoint/2010/main" val="75309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在预训练阶段出现的特殊</a:t>
            </a:r>
            <a:r>
              <a:rPr lang="en-US" altLang="zh-CN" dirty="0"/>
              <a:t>token</a:t>
            </a:r>
            <a:r>
              <a:rPr lang="zh-CN" altLang="en-US" dirty="0"/>
              <a:t>如</a:t>
            </a:r>
            <a:r>
              <a:rPr lang="en-US" altLang="zh-CN" dirty="0"/>
              <a:t>[MASK]</a:t>
            </a:r>
            <a:r>
              <a:rPr lang="zh-CN" altLang="en-US" dirty="0"/>
              <a:t>，在应用到下游任务时是不会出现的，导致了预训练阶段和微调阶段的差异。</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 special two-stream self-attention is introduced for target-aware representations</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41CAD509-40CA-4FE7-ACB5-6A190A1C4596}" type="slidenum">
              <a:rPr lang="zh-CN" altLang="en-US" smtClean="0"/>
              <a:t>18</a:t>
            </a:fld>
            <a:endParaRPr lang="zh-CN" altLang="en-US"/>
          </a:p>
        </p:txBody>
      </p:sp>
    </p:spTree>
    <p:extLst>
      <p:ext uri="{BB962C8B-B14F-4D97-AF65-F5344CB8AC3E}">
        <p14:creationId xmlns:p14="http://schemas.microsoft.com/office/powerpoint/2010/main" val="75309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CAD509-40CA-4FE7-ACB5-6A190A1C4596}" type="slidenum">
              <a:rPr lang="zh-CN" altLang="en-US" smtClean="0"/>
              <a:t>19</a:t>
            </a:fld>
            <a:endParaRPr lang="zh-CN" altLang="en-US"/>
          </a:p>
        </p:txBody>
      </p:sp>
    </p:spTree>
    <p:extLst>
      <p:ext uri="{BB962C8B-B14F-4D97-AF65-F5344CB8AC3E}">
        <p14:creationId xmlns:p14="http://schemas.microsoft.com/office/powerpoint/2010/main" val="75309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相较于语言建模，</a:t>
            </a:r>
            <a:r>
              <a:rPr lang="en-US" altLang="zh-CN" dirty="0"/>
              <a:t>CTL </a:t>
            </a:r>
            <a:r>
              <a:rPr lang="zh-CN" altLang="en-US" dirty="0"/>
              <a:t>的计算复杂度更低，因而在预训练中是理想的替代训练标准。</a:t>
            </a:r>
          </a:p>
          <a:p>
            <a:endParaRPr lang="zh-CN" altLang="en-US" dirty="0"/>
          </a:p>
        </p:txBody>
      </p:sp>
      <p:sp>
        <p:nvSpPr>
          <p:cNvPr id="4" name="灯片编号占位符 3"/>
          <p:cNvSpPr>
            <a:spLocks noGrp="1"/>
          </p:cNvSpPr>
          <p:nvPr>
            <p:ph type="sldNum" sz="quarter" idx="10"/>
          </p:nvPr>
        </p:nvSpPr>
        <p:spPr/>
        <p:txBody>
          <a:bodyPr/>
          <a:lstStyle/>
          <a:p>
            <a:fld id="{41CAD509-40CA-4FE7-ACB5-6A190A1C4596}" type="slidenum">
              <a:rPr lang="zh-CN" altLang="en-US" smtClean="0"/>
              <a:t>20</a:t>
            </a:fld>
            <a:endParaRPr lang="zh-CN" altLang="en-US"/>
          </a:p>
        </p:txBody>
      </p:sp>
    </p:spTree>
    <p:extLst>
      <p:ext uri="{BB962C8B-B14F-4D97-AF65-F5344CB8AC3E}">
        <p14:creationId xmlns:p14="http://schemas.microsoft.com/office/powerpoint/2010/main" val="75309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CAD509-40CA-4FE7-ACB5-6A190A1C4596}" type="slidenum">
              <a:rPr lang="zh-CN" altLang="en-US" smtClean="0"/>
              <a:t>2</a:t>
            </a:fld>
            <a:endParaRPr lang="zh-CN" altLang="en-US"/>
          </a:p>
        </p:txBody>
      </p:sp>
    </p:spTree>
    <p:extLst>
      <p:ext uri="{BB962C8B-B14F-4D97-AF65-F5344CB8AC3E}">
        <p14:creationId xmlns:p14="http://schemas.microsoft.com/office/powerpoint/2010/main" val="776728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NSP</a:t>
            </a:r>
            <a:r>
              <a:rPr lang="zh-CN" altLang="en-US" dirty="0"/>
              <a:t>被后续的研究质疑其有效性，单一句子训练反而优于</a:t>
            </a:r>
            <a:r>
              <a:rPr lang="en-US" altLang="zh-CN" dirty="0"/>
              <a:t>NSP</a:t>
            </a:r>
            <a:r>
              <a:rPr lang="zh-CN" altLang="en-US" dirty="0"/>
              <a:t>训练；</a:t>
            </a:r>
            <a:r>
              <a:rPr lang="en-US" altLang="zh-CN" dirty="0"/>
              <a:t>SOP</a:t>
            </a:r>
            <a:r>
              <a:rPr lang="zh-CN" altLang="en-US" dirty="0"/>
              <a:t>在</a:t>
            </a:r>
            <a:r>
              <a:rPr lang="en-US" altLang="zh-CN" dirty="0"/>
              <a:t>NSP</a:t>
            </a:r>
            <a:r>
              <a:rPr lang="zh-CN" altLang="en-US" dirty="0"/>
              <a:t>的基础上提出，</a:t>
            </a:r>
            <a:r>
              <a:rPr lang="en-US" altLang="zh-CN" dirty="0"/>
              <a:t>NSP</a:t>
            </a:r>
            <a:r>
              <a:rPr lang="zh-CN" altLang="en-US" dirty="0"/>
              <a:t>在单个任务中融合了主题预测和一致性预测，因此，允许模型仅依靠较容易的任务即主题预测来进行预测，所以未能达到预期效果。</a:t>
            </a:r>
          </a:p>
        </p:txBody>
      </p:sp>
      <p:sp>
        <p:nvSpPr>
          <p:cNvPr id="4" name="灯片编号占位符 3"/>
          <p:cNvSpPr>
            <a:spLocks noGrp="1"/>
          </p:cNvSpPr>
          <p:nvPr>
            <p:ph type="sldNum" sz="quarter" idx="10"/>
          </p:nvPr>
        </p:nvSpPr>
        <p:spPr/>
        <p:txBody>
          <a:bodyPr/>
          <a:lstStyle/>
          <a:p>
            <a:fld id="{41CAD509-40CA-4FE7-ACB5-6A190A1C4596}" type="slidenum">
              <a:rPr lang="zh-CN" altLang="en-US" smtClean="0"/>
              <a:t>21</a:t>
            </a:fld>
            <a:endParaRPr lang="zh-CN" altLang="en-US"/>
          </a:p>
        </p:txBody>
      </p:sp>
    </p:spTree>
    <p:extLst>
      <p:ext uri="{BB962C8B-B14F-4D97-AF65-F5344CB8AC3E}">
        <p14:creationId xmlns:p14="http://schemas.microsoft.com/office/powerpoint/2010/main" val="75309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CAD509-40CA-4FE7-ACB5-6A190A1C4596}" type="slidenum">
              <a:rPr lang="zh-CN" altLang="en-US" smtClean="0"/>
              <a:t>22</a:t>
            </a:fld>
            <a:endParaRPr lang="zh-CN" altLang="en-US"/>
          </a:p>
        </p:txBody>
      </p:sp>
    </p:spTree>
    <p:extLst>
      <p:ext uri="{BB962C8B-B14F-4D97-AF65-F5344CB8AC3E}">
        <p14:creationId xmlns:p14="http://schemas.microsoft.com/office/powerpoint/2010/main" val="75309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AD509-40CA-4FE7-ACB5-6A190A1C4596}" type="slidenum">
              <a:rPr lang="zh-CN" altLang="en-US" smtClean="0"/>
              <a:t>23</a:t>
            </a:fld>
            <a:endParaRPr lang="zh-CN" altLang="en-US"/>
          </a:p>
        </p:txBody>
      </p:sp>
    </p:spTree>
    <p:extLst>
      <p:ext uri="{BB962C8B-B14F-4D97-AF65-F5344CB8AC3E}">
        <p14:creationId xmlns:p14="http://schemas.microsoft.com/office/powerpoint/2010/main" val="280545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AD509-40CA-4FE7-ACB5-6A190A1C4596}" type="slidenum">
              <a:rPr lang="zh-CN" altLang="en-US" smtClean="0"/>
              <a:t>24</a:t>
            </a:fld>
            <a:endParaRPr lang="zh-CN" altLang="en-US"/>
          </a:p>
        </p:txBody>
      </p:sp>
    </p:spTree>
    <p:extLst>
      <p:ext uri="{BB962C8B-B14F-4D97-AF65-F5344CB8AC3E}">
        <p14:creationId xmlns:p14="http://schemas.microsoft.com/office/powerpoint/2010/main" val="2532945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AD509-40CA-4FE7-ACB5-6A190A1C4596}" type="slidenum">
              <a:rPr lang="zh-CN" altLang="en-US" smtClean="0"/>
              <a:t>25</a:t>
            </a:fld>
            <a:endParaRPr lang="zh-CN" altLang="en-US"/>
          </a:p>
        </p:txBody>
      </p:sp>
    </p:spTree>
    <p:extLst>
      <p:ext uri="{BB962C8B-B14F-4D97-AF65-F5344CB8AC3E}">
        <p14:creationId xmlns:p14="http://schemas.microsoft.com/office/powerpoint/2010/main" val="1608142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41CAD509-40CA-4FE7-ACB5-6A190A1C4596}" type="slidenum">
              <a:rPr lang="zh-CN" altLang="en-US" smtClean="0"/>
              <a:t>26</a:t>
            </a:fld>
            <a:endParaRPr lang="zh-CN" altLang="en-US"/>
          </a:p>
        </p:txBody>
      </p:sp>
    </p:spTree>
    <p:extLst>
      <p:ext uri="{BB962C8B-B14F-4D97-AF65-F5344CB8AC3E}">
        <p14:creationId xmlns:p14="http://schemas.microsoft.com/office/powerpoint/2010/main" val="568032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a:t>
            </a:r>
            <a:r>
              <a:rPr lang="en-US" altLang="zh-CN" dirty="0"/>
              <a:t>PTMs</a:t>
            </a:r>
            <a:r>
              <a:rPr lang="zh-CN" altLang="en-US" dirty="0"/>
              <a:t>时常含有量级大的参数量，很难部署在实际的线上服务应用或者有限资源的设备上，因此模型压缩是未来的减少模型规模和提高计算效率的发展途径。</a:t>
            </a:r>
            <a:endParaRPr lang="en-US" altLang="zh-CN" dirty="0"/>
          </a:p>
          <a:p>
            <a:r>
              <a:rPr lang="zh-CN" altLang="en-US" dirty="0"/>
              <a:t>知识蒸馏和模型压缩的技巧通常不同在于，知识蒸馏通过优化目标学习到一个更小的模型，而模型压缩旨在搜索到一个更稀疏的结构。</a:t>
            </a:r>
            <a:endParaRPr lang="en-US" altLang="zh-CN" dirty="0"/>
          </a:p>
        </p:txBody>
      </p:sp>
      <p:sp>
        <p:nvSpPr>
          <p:cNvPr id="4" name="灯片编号占位符 3"/>
          <p:cNvSpPr>
            <a:spLocks noGrp="1"/>
          </p:cNvSpPr>
          <p:nvPr>
            <p:ph type="sldNum" sz="quarter" idx="10"/>
          </p:nvPr>
        </p:nvSpPr>
        <p:spPr/>
        <p:txBody>
          <a:bodyPr/>
          <a:lstStyle/>
          <a:p>
            <a:fld id="{41CAD509-40CA-4FE7-ACB5-6A190A1C4596}" type="slidenum">
              <a:rPr lang="zh-CN" altLang="en-US" smtClean="0"/>
              <a:t>27</a:t>
            </a:fld>
            <a:endParaRPr lang="zh-CN" altLang="en-US"/>
          </a:p>
        </p:txBody>
      </p:sp>
    </p:spTree>
    <p:extLst>
      <p:ext uri="{BB962C8B-B14F-4D97-AF65-F5344CB8AC3E}">
        <p14:creationId xmlns:p14="http://schemas.microsoft.com/office/powerpoint/2010/main" val="3984768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CAD509-40CA-4FE7-ACB5-6A190A1C4596}" type="slidenum">
              <a:rPr lang="zh-CN" altLang="en-US" smtClean="0"/>
              <a:t>28</a:t>
            </a:fld>
            <a:endParaRPr lang="zh-CN" altLang="en-US"/>
          </a:p>
        </p:txBody>
      </p:sp>
    </p:spTree>
    <p:extLst>
      <p:ext uri="{BB962C8B-B14F-4D97-AF65-F5344CB8AC3E}">
        <p14:creationId xmlns:p14="http://schemas.microsoft.com/office/powerpoint/2010/main" val="1925959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AD509-40CA-4FE7-ACB5-6A190A1C4596}" type="slidenum">
              <a:rPr lang="zh-CN" altLang="en-US" smtClean="0"/>
              <a:t>29</a:t>
            </a:fld>
            <a:endParaRPr lang="zh-CN" altLang="en-US"/>
          </a:p>
        </p:txBody>
      </p:sp>
    </p:spTree>
    <p:extLst>
      <p:ext uri="{BB962C8B-B14F-4D97-AF65-F5344CB8AC3E}">
        <p14:creationId xmlns:p14="http://schemas.microsoft.com/office/powerpoint/2010/main" val="999684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例如，</a:t>
            </a:r>
            <a:r>
              <a:rPr lang="en-US" altLang="zh-CN" dirty="0"/>
              <a:t>NSP</a:t>
            </a:r>
            <a:r>
              <a:rPr lang="zh-CN" altLang="en-US" dirty="0"/>
              <a:t>任务促使</a:t>
            </a:r>
            <a:r>
              <a:rPr lang="en-US" altLang="zh-CN" dirty="0"/>
              <a:t>PTM</a:t>
            </a:r>
            <a:r>
              <a:rPr lang="zh-CN" altLang="en-US" dirty="0"/>
              <a:t>更理解两个句子之间的关系，因此更适合问答和自然语言推理；因为结构，</a:t>
            </a:r>
            <a:r>
              <a:rPr lang="en-US" altLang="zh-CN" dirty="0"/>
              <a:t>BERT</a:t>
            </a:r>
            <a:r>
              <a:rPr lang="zh-CN" altLang="en-US" dirty="0"/>
              <a:t>更适合语言理解任务，而不是语言生成任务；选择特定领域的任务更适合；不同的层，应该捕获了不同层次的信息，例如词性标注、语义角色等，可以选择只采用</a:t>
            </a:r>
            <a:r>
              <a:rPr lang="en-US" altLang="zh-CN" dirty="0"/>
              <a:t>embedding</a:t>
            </a:r>
            <a:r>
              <a:rPr lang="zh-CN" altLang="en-US" dirty="0"/>
              <a:t>，采用</a:t>
            </a:r>
            <a:r>
              <a:rPr lang="en-US" altLang="zh-CN" dirty="0"/>
              <a:t>top layer</a:t>
            </a:r>
            <a:r>
              <a:rPr lang="zh-CN" altLang="en-US" dirty="0"/>
              <a:t>，或者全部层。使用额外的适应模块：</a:t>
            </a:r>
            <a:r>
              <a:rPr lang="en-US" altLang="zh-CN" dirty="0" err="1"/>
              <a:t>projectd</a:t>
            </a:r>
            <a:r>
              <a:rPr lang="en-US" altLang="zh-CN" dirty="0"/>
              <a:t> attention layers</a:t>
            </a:r>
            <a:r>
              <a:rPr lang="zh-CN" altLang="en-US" dirty="0"/>
              <a:t>或者</a:t>
            </a:r>
            <a:r>
              <a:rPr lang="en-US" altLang="zh-CN" dirty="0"/>
              <a:t>Adapters</a:t>
            </a:r>
            <a:r>
              <a:rPr lang="zh-CN" altLang="en-US" dirty="0"/>
              <a:t>；其他：</a:t>
            </a:r>
            <a:r>
              <a:rPr lang="en-US" altLang="zh-CN" dirty="0"/>
              <a:t>Gradual unfreezing </a:t>
            </a:r>
            <a:r>
              <a:rPr lang="zh-CN" altLang="en-US" dirty="0"/>
              <a:t>从</a:t>
            </a:r>
            <a:r>
              <a:rPr lang="en-US" altLang="zh-CN" dirty="0"/>
              <a:t>top</a:t>
            </a:r>
            <a:r>
              <a:rPr lang="zh-CN" altLang="en-US" dirty="0"/>
              <a:t>层逐渐</a:t>
            </a:r>
            <a:r>
              <a:rPr lang="en-US" altLang="zh-CN" dirty="0"/>
              <a:t>unfreeze</a:t>
            </a:r>
            <a:r>
              <a:rPr lang="zh-CN" altLang="en-US" dirty="0"/>
              <a:t> </a:t>
            </a:r>
            <a:r>
              <a:rPr lang="en-US" altLang="zh-CN" dirty="0"/>
              <a:t>PTMS</a:t>
            </a:r>
            <a:r>
              <a:rPr lang="zh-CN" altLang="en-US" dirty="0"/>
              <a:t>的层；</a:t>
            </a:r>
            <a:r>
              <a:rPr lang="en-US" altLang="zh-CN" dirty="0"/>
              <a:t>Sequential unfreezing </a:t>
            </a:r>
            <a:r>
              <a:rPr lang="zh-CN" altLang="en-US" dirty="0"/>
              <a:t>先是只微调随即开始的任务相关的层，然后再</a:t>
            </a:r>
            <a:r>
              <a:rPr lang="en-US" altLang="zh-CN" dirty="0"/>
              <a:t>unfreeze</a:t>
            </a:r>
            <a:r>
              <a:rPr lang="zh-CN" altLang="en-US" dirty="0"/>
              <a:t>其他</a:t>
            </a:r>
            <a:r>
              <a:rPr lang="en-US" altLang="zh-CN" dirty="0"/>
              <a:t>PTMD</a:t>
            </a:r>
            <a:r>
              <a:rPr lang="zh-CN" altLang="en-US" dirty="0"/>
              <a:t>的隐藏层，最后</a:t>
            </a:r>
            <a:r>
              <a:rPr lang="en-US" altLang="zh-CN" dirty="0"/>
              <a:t>unfreeze</a:t>
            </a:r>
            <a:r>
              <a:rPr lang="zh-CN" altLang="en-US" dirty="0"/>
              <a:t>嵌入层。</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US" altLang="zh-CN" dirty="0"/>
              <a:t>Design</a:t>
            </a:r>
            <a:r>
              <a:rPr lang="zh-CN" altLang="en-US" dirty="0"/>
              <a:t>：</a:t>
            </a:r>
            <a:r>
              <a:rPr lang="en-US" altLang="zh-CN" dirty="0"/>
              <a:t>Positional Embeddings</a:t>
            </a:r>
            <a:r>
              <a:rPr lang="zh-CN" altLang="en-US" dirty="0"/>
              <a:t>；</a:t>
            </a:r>
            <a:r>
              <a:rPr lang="en-US" altLang="zh-CN" dirty="0"/>
              <a:t>layer normalization</a:t>
            </a:r>
            <a:r>
              <a:rPr lang="zh-CN" altLang="en-US" dirty="0"/>
              <a:t>；</a:t>
            </a:r>
            <a:r>
              <a:rPr lang="en-US" altLang="zh-CN" dirty="0"/>
              <a:t>residual connections</a:t>
            </a:r>
          </a:p>
          <a:p>
            <a:r>
              <a:rPr lang="en-US" altLang="zh-CN" dirty="0"/>
              <a:t>Tricks</a:t>
            </a:r>
            <a:r>
              <a:rPr lang="zh-CN" altLang="en-US" dirty="0"/>
              <a:t>：</a:t>
            </a:r>
            <a:r>
              <a:rPr lang="en-US" altLang="zh-CN" dirty="0"/>
              <a:t>Discriminative fine-tuning</a:t>
            </a:r>
            <a:r>
              <a:rPr lang="zh-CN" altLang="en-US" dirty="0"/>
              <a:t>；</a:t>
            </a:r>
            <a:r>
              <a:rPr lang="en-US" altLang="zh-CN" dirty="0"/>
              <a:t> slanted triangular learning rates</a:t>
            </a:r>
            <a:r>
              <a:rPr lang="zh-CN" altLang="en-US" dirty="0"/>
              <a:t>；</a:t>
            </a:r>
            <a:r>
              <a:rPr lang="en-US" altLang="zh-CN" dirty="0"/>
              <a:t>gradual unfreezing</a:t>
            </a:r>
          </a:p>
          <a:p>
            <a:r>
              <a:rPr lang="en-US" altLang="zh-CN" dirty="0"/>
              <a:t>NLP</a:t>
            </a:r>
            <a:r>
              <a:rPr lang="zh-CN" altLang="en-US" dirty="0"/>
              <a:t>领域中的迁移学习类型：领域迁移、跨语言学习、多任务学习。将</a:t>
            </a:r>
            <a:r>
              <a:rPr lang="en-US" altLang="zh-CN" dirty="0"/>
              <a:t>PTMs</a:t>
            </a:r>
            <a:r>
              <a:rPr lang="zh-CN" altLang="en-US" dirty="0"/>
              <a:t>适用到下游任务，是序列迁移学习任务。</a:t>
            </a:r>
            <a:endParaRPr lang="en-US" altLang="zh-CN" dirty="0"/>
          </a:p>
        </p:txBody>
      </p:sp>
      <p:sp>
        <p:nvSpPr>
          <p:cNvPr id="4" name="灯片编号占位符 3"/>
          <p:cNvSpPr>
            <a:spLocks noGrp="1"/>
          </p:cNvSpPr>
          <p:nvPr>
            <p:ph type="sldNum" sz="quarter" idx="10"/>
          </p:nvPr>
        </p:nvSpPr>
        <p:spPr/>
        <p:txBody>
          <a:bodyPr/>
          <a:lstStyle/>
          <a:p>
            <a:fld id="{41CAD509-40CA-4FE7-ACB5-6A190A1C4596}" type="slidenum">
              <a:rPr lang="zh-CN" altLang="en-US" smtClean="0"/>
              <a:t>30</a:t>
            </a:fld>
            <a:endParaRPr lang="zh-CN" altLang="en-US"/>
          </a:p>
        </p:txBody>
      </p:sp>
    </p:spTree>
    <p:extLst>
      <p:ext uri="{BB962C8B-B14F-4D97-AF65-F5344CB8AC3E}">
        <p14:creationId xmlns:p14="http://schemas.microsoft.com/office/powerpoint/2010/main" val="3722050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CAD509-40CA-4FE7-ACB5-6A190A1C4596}" type="slidenum">
              <a:rPr lang="zh-CN" altLang="en-US" smtClean="0"/>
              <a:t>3</a:t>
            </a:fld>
            <a:endParaRPr lang="zh-CN" altLang="en-US"/>
          </a:p>
        </p:txBody>
      </p:sp>
    </p:spTree>
    <p:extLst>
      <p:ext uri="{BB962C8B-B14F-4D97-AF65-F5344CB8AC3E}">
        <p14:creationId xmlns:p14="http://schemas.microsoft.com/office/powerpoint/2010/main" val="31918956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CAD509-40CA-4FE7-ACB5-6A190A1C4596}" type="slidenum">
              <a:rPr lang="zh-CN" altLang="en-US" smtClean="0"/>
              <a:t>31</a:t>
            </a:fld>
            <a:endParaRPr lang="zh-CN" altLang="en-US"/>
          </a:p>
        </p:txBody>
      </p:sp>
    </p:spTree>
    <p:extLst>
      <p:ext uri="{BB962C8B-B14F-4D97-AF65-F5344CB8AC3E}">
        <p14:creationId xmlns:p14="http://schemas.microsoft.com/office/powerpoint/2010/main" val="24129156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AD509-40CA-4FE7-ACB5-6A190A1C4596}" type="slidenum">
              <a:rPr lang="zh-CN" altLang="en-US" smtClean="0"/>
              <a:t>32</a:t>
            </a:fld>
            <a:endParaRPr lang="zh-CN" altLang="en-US"/>
          </a:p>
        </p:txBody>
      </p:sp>
    </p:spTree>
    <p:extLst>
      <p:ext uri="{BB962C8B-B14F-4D97-AF65-F5344CB8AC3E}">
        <p14:creationId xmlns:p14="http://schemas.microsoft.com/office/powerpoint/2010/main" val="5389429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CAD509-40CA-4FE7-ACB5-6A190A1C4596}" type="slidenum">
              <a:rPr lang="zh-CN" altLang="en-US" smtClean="0"/>
              <a:t>33</a:t>
            </a:fld>
            <a:endParaRPr lang="zh-CN" altLang="en-US"/>
          </a:p>
        </p:txBody>
      </p:sp>
    </p:spTree>
    <p:extLst>
      <p:ext uri="{BB962C8B-B14F-4D97-AF65-F5344CB8AC3E}">
        <p14:creationId xmlns:p14="http://schemas.microsoft.com/office/powerpoint/2010/main" val="41447228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AD509-40CA-4FE7-ACB5-6A190A1C4596}" type="slidenum">
              <a:rPr lang="zh-CN" altLang="en-US" smtClean="0"/>
              <a:t>34</a:t>
            </a:fld>
            <a:endParaRPr lang="zh-CN" altLang="en-US"/>
          </a:p>
        </p:txBody>
      </p:sp>
    </p:spTree>
    <p:extLst>
      <p:ext uri="{BB962C8B-B14F-4D97-AF65-F5344CB8AC3E}">
        <p14:creationId xmlns:p14="http://schemas.microsoft.com/office/powerpoint/2010/main" val="31920888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CAD509-40CA-4FE7-ACB5-6A190A1C4596}" type="slidenum">
              <a:rPr lang="zh-CN" altLang="en-US" smtClean="0"/>
              <a:t>35</a:t>
            </a:fld>
            <a:endParaRPr lang="zh-CN" altLang="en-US"/>
          </a:p>
        </p:txBody>
      </p:sp>
    </p:spTree>
    <p:extLst>
      <p:ext uri="{BB962C8B-B14F-4D97-AF65-F5344CB8AC3E}">
        <p14:creationId xmlns:p14="http://schemas.microsoft.com/office/powerpoint/2010/main" val="28783247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AD509-40CA-4FE7-ACB5-6A190A1C4596}" type="slidenum">
              <a:rPr lang="zh-CN" altLang="en-US" smtClean="0"/>
              <a:t>37</a:t>
            </a:fld>
            <a:endParaRPr lang="zh-CN" altLang="en-US"/>
          </a:p>
        </p:txBody>
      </p:sp>
    </p:spTree>
    <p:extLst>
      <p:ext uri="{BB962C8B-B14F-4D97-AF65-F5344CB8AC3E}">
        <p14:creationId xmlns:p14="http://schemas.microsoft.com/office/powerpoint/2010/main" val="4927063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AD509-40CA-4FE7-ACB5-6A190A1C4596}" type="slidenum">
              <a:rPr lang="zh-CN" altLang="en-US" smtClean="0"/>
              <a:t>38</a:t>
            </a:fld>
            <a:endParaRPr lang="zh-CN" altLang="en-US"/>
          </a:p>
        </p:txBody>
      </p:sp>
    </p:spTree>
    <p:extLst>
      <p:ext uri="{BB962C8B-B14F-4D97-AF65-F5344CB8AC3E}">
        <p14:creationId xmlns:p14="http://schemas.microsoft.com/office/powerpoint/2010/main" val="23595387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AD509-40CA-4FE7-ACB5-6A190A1C4596}" type="slidenum">
              <a:rPr lang="zh-CN" altLang="en-US" smtClean="0"/>
              <a:t>40</a:t>
            </a:fld>
            <a:endParaRPr lang="zh-CN" altLang="en-US"/>
          </a:p>
        </p:txBody>
      </p:sp>
    </p:spTree>
    <p:extLst>
      <p:ext uri="{BB962C8B-B14F-4D97-AF65-F5344CB8AC3E}">
        <p14:creationId xmlns:p14="http://schemas.microsoft.com/office/powerpoint/2010/main" val="32216620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CAD509-40CA-4FE7-ACB5-6A190A1C4596}" type="slidenum">
              <a:rPr lang="zh-CN" altLang="en-US" smtClean="0"/>
              <a:t>41</a:t>
            </a:fld>
            <a:endParaRPr lang="zh-CN" altLang="en-US"/>
          </a:p>
        </p:txBody>
      </p:sp>
    </p:spTree>
    <p:extLst>
      <p:ext uri="{BB962C8B-B14F-4D97-AF65-F5344CB8AC3E}">
        <p14:creationId xmlns:p14="http://schemas.microsoft.com/office/powerpoint/2010/main" val="32739560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41CAD509-40CA-4FE7-ACB5-6A190A1C4596}" type="slidenum">
              <a:rPr lang="zh-CN" altLang="en-US" smtClean="0"/>
              <a:t>46</a:t>
            </a:fld>
            <a:endParaRPr lang="zh-CN" altLang="en-US"/>
          </a:p>
        </p:txBody>
      </p:sp>
    </p:spTree>
    <p:extLst>
      <p:ext uri="{BB962C8B-B14F-4D97-AF65-F5344CB8AC3E}">
        <p14:creationId xmlns:p14="http://schemas.microsoft.com/office/powerpoint/2010/main" val="633256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早期的神经网络方法可能只有</a:t>
            </a:r>
            <a:r>
              <a:rPr lang="en-US" altLang="zh-CN" dirty="0"/>
              <a:t>1-3</a:t>
            </a:r>
            <a:r>
              <a:rPr lang="zh-CN" altLang="en-US" dirty="0"/>
              <a:t>层，相对来说很浅</a:t>
            </a:r>
          </a:p>
        </p:txBody>
      </p:sp>
      <p:sp>
        <p:nvSpPr>
          <p:cNvPr id="4" name="灯片编号占位符 3"/>
          <p:cNvSpPr>
            <a:spLocks noGrp="1"/>
          </p:cNvSpPr>
          <p:nvPr>
            <p:ph type="sldNum" sz="quarter" idx="10"/>
          </p:nvPr>
        </p:nvSpPr>
        <p:spPr/>
        <p:txBody>
          <a:bodyPr/>
          <a:lstStyle/>
          <a:p>
            <a:fld id="{41CAD509-40CA-4FE7-ACB5-6A190A1C4596}" type="slidenum">
              <a:rPr lang="zh-CN" altLang="en-US" smtClean="0"/>
              <a:t>4</a:t>
            </a:fld>
            <a:endParaRPr lang="zh-CN" altLang="en-US"/>
          </a:p>
        </p:txBody>
      </p:sp>
    </p:spTree>
    <p:extLst>
      <p:ext uri="{BB962C8B-B14F-4D97-AF65-F5344CB8AC3E}">
        <p14:creationId xmlns:p14="http://schemas.microsoft.com/office/powerpoint/2010/main" val="12681884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Span Bert </a:t>
            </a:r>
            <a:r>
              <a:rPr lang="zh-CN" altLang="en-US" dirty="0"/>
              <a:t>段抽取任务</a:t>
            </a:r>
          </a:p>
          <a:p>
            <a:r>
              <a:rPr lang="en-US" altLang="zh-CN" dirty="0"/>
              <a:t>MASS </a:t>
            </a:r>
            <a:r>
              <a:rPr lang="zh-CN" altLang="en-US" dirty="0"/>
              <a:t>挖掉句子中的一段文字，去重构；适合语言生成任务</a:t>
            </a:r>
          </a:p>
          <a:p>
            <a:endParaRPr lang="zh-CN" altLang="en-US" dirty="0"/>
          </a:p>
        </p:txBody>
      </p:sp>
      <p:sp>
        <p:nvSpPr>
          <p:cNvPr id="4" name="灯片编号占位符 3"/>
          <p:cNvSpPr>
            <a:spLocks noGrp="1"/>
          </p:cNvSpPr>
          <p:nvPr>
            <p:ph type="sldNum" sz="quarter" idx="5"/>
          </p:nvPr>
        </p:nvSpPr>
        <p:spPr/>
        <p:txBody>
          <a:bodyPr/>
          <a:lstStyle/>
          <a:p>
            <a:fld id="{41CAD509-40CA-4FE7-ACB5-6A190A1C4596}" type="slidenum">
              <a:rPr lang="zh-CN" altLang="en-US" smtClean="0"/>
              <a:t>49</a:t>
            </a:fld>
            <a:endParaRPr lang="zh-CN" altLang="en-US"/>
          </a:p>
        </p:txBody>
      </p:sp>
    </p:spTree>
    <p:extLst>
      <p:ext uri="{BB962C8B-B14F-4D97-AF65-F5344CB8AC3E}">
        <p14:creationId xmlns:p14="http://schemas.microsoft.com/office/powerpoint/2010/main" val="27560940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CAD509-40CA-4FE7-ACB5-6A190A1C4596}" type="slidenum">
              <a:rPr lang="zh-CN" altLang="en-US" smtClean="0"/>
              <a:t>53</a:t>
            </a:fld>
            <a:endParaRPr lang="zh-CN" altLang="en-US"/>
          </a:p>
        </p:txBody>
      </p:sp>
    </p:spTree>
    <p:extLst>
      <p:ext uri="{BB962C8B-B14F-4D97-AF65-F5344CB8AC3E}">
        <p14:creationId xmlns:p14="http://schemas.microsoft.com/office/powerpoint/2010/main" val="30645546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多任务学习框架</a:t>
            </a:r>
          </a:p>
        </p:txBody>
      </p:sp>
      <p:sp>
        <p:nvSpPr>
          <p:cNvPr id="4" name="灯片编号占位符 3"/>
          <p:cNvSpPr>
            <a:spLocks noGrp="1"/>
          </p:cNvSpPr>
          <p:nvPr>
            <p:ph type="sldNum" sz="quarter" idx="5"/>
          </p:nvPr>
        </p:nvSpPr>
        <p:spPr/>
        <p:txBody>
          <a:bodyPr/>
          <a:lstStyle/>
          <a:p>
            <a:fld id="{41CAD509-40CA-4FE7-ACB5-6A190A1C4596}" type="slidenum">
              <a:rPr lang="zh-CN" altLang="en-US" smtClean="0"/>
              <a:t>54</a:t>
            </a:fld>
            <a:endParaRPr lang="zh-CN" altLang="en-US"/>
          </a:p>
        </p:txBody>
      </p:sp>
    </p:spTree>
    <p:extLst>
      <p:ext uri="{BB962C8B-B14F-4D97-AF65-F5344CB8AC3E}">
        <p14:creationId xmlns:p14="http://schemas.microsoft.com/office/powerpoint/2010/main" val="1048218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150000"/>
              </a:lnSpc>
              <a:buFont typeface="Wingdings" panose="05000000000000000000" pitchFamily="2" charset="2"/>
              <a:buChar char="l"/>
            </a:pPr>
            <a:r>
              <a:rPr lang="zh-CN" altLang="en-US" b="1" dirty="0">
                <a:solidFill>
                  <a:srgbClr val="715370"/>
                </a:solidFill>
                <a:cs typeface="+mn-ea"/>
                <a:sym typeface="+mn-lt"/>
              </a:rPr>
              <a:t>学习好的词嵌入，</a:t>
            </a:r>
            <a:r>
              <a:rPr lang="zh-CN" altLang="en-US" sz="1200" dirty="0">
                <a:cs typeface="+mn-ea"/>
                <a:sym typeface="+mn-lt"/>
              </a:rPr>
              <a:t>如</a:t>
            </a:r>
            <a:r>
              <a:rPr lang="en-US" altLang="zh-CN" sz="1200" dirty="0">
                <a:cs typeface="+mn-ea"/>
                <a:sym typeface="+mn-lt"/>
              </a:rPr>
              <a:t>Skip-Gram</a:t>
            </a:r>
            <a:r>
              <a:rPr lang="zh-CN" altLang="en-US" sz="1200" dirty="0">
                <a:cs typeface="+mn-ea"/>
                <a:sym typeface="+mn-lt"/>
              </a:rPr>
              <a:t>、</a:t>
            </a:r>
            <a:r>
              <a:rPr lang="en-US" altLang="zh-CN" sz="1200" dirty="0" err="1">
                <a:cs typeface="+mn-ea"/>
                <a:sym typeface="+mn-lt"/>
              </a:rPr>
              <a:t>GloVe</a:t>
            </a:r>
            <a:r>
              <a:rPr lang="zh-CN" altLang="en-US" sz="1200" dirty="0">
                <a:cs typeface="+mn-ea"/>
                <a:sym typeface="+mn-lt"/>
              </a:rPr>
              <a:t>等</a:t>
            </a:r>
            <a:endParaRPr lang="en-US" altLang="zh-CN" sz="1200" dirty="0">
              <a:cs typeface="+mn-ea"/>
              <a:sym typeface="+mn-lt"/>
            </a:endParaRPr>
          </a:p>
          <a:p>
            <a:pPr marL="285750" indent="-285750">
              <a:lnSpc>
                <a:spcPct val="150000"/>
              </a:lnSpc>
              <a:buFont typeface="Wingdings" panose="05000000000000000000" pitchFamily="2" charset="2"/>
              <a:buChar char="ü"/>
            </a:pPr>
            <a:r>
              <a:rPr lang="zh-CN" altLang="en-US" sz="1200" dirty="0">
                <a:cs typeface="+mn-ea"/>
                <a:sym typeface="+mn-lt"/>
              </a:rPr>
              <a:t>下游任务只需要模型最终输出的词向量，而不是模型</a:t>
            </a:r>
            <a:endParaRPr lang="en-US" altLang="zh-CN" sz="1200" dirty="0">
              <a:cs typeface="+mn-ea"/>
              <a:sym typeface="+mn-lt"/>
            </a:endParaRPr>
          </a:p>
          <a:p>
            <a:pPr marL="285750" indent="-285750">
              <a:lnSpc>
                <a:spcPct val="150000"/>
              </a:lnSpc>
              <a:buFont typeface="Wingdings" panose="05000000000000000000" pitchFamily="2" charset="2"/>
              <a:buChar char="ü"/>
            </a:pPr>
            <a:r>
              <a:rPr lang="zh-CN" altLang="en-US" sz="1200" dirty="0">
                <a:cs typeface="+mn-ea"/>
                <a:sym typeface="+mn-lt"/>
              </a:rPr>
              <a:t>能捕捉到词语的语义特征，但是无法捕获上下文含义</a:t>
            </a:r>
            <a:endParaRPr lang="en-US" altLang="zh-CN" sz="1200" dirty="0">
              <a:cs typeface="+mn-ea"/>
              <a:sym typeface="+mn-lt"/>
            </a:endParaRPr>
          </a:p>
          <a:p>
            <a:pPr marL="285750" indent="-285750">
              <a:lnSpc>
                <a:spcPct val="150000"/>
              </a:lnSpc>
              <a:buFont typeface="Wingdings" panose="05000000000000000000" pitchFamily="2" charset="2"/>
              <a:buChar char="ü"/>
            </a:pPr>
            <a:r>
              <a:rPr lang="zh-CN" altLang="en-US" b="1" dirty="0">
                <a:solidFill>
                  <a:srgbClr val="715370"/>
                </a:solidFill>
                <a:cs typeface="+mn-ea"/>
                <a:sym typeface="+mn-lt"/>
              </a:rPr>
              <a:t>学习上下文嵌入，</a:t>
            </a:r>
            <a:r>
              <a:rPr lang="zh-CN" altLang="en-US" sz="1200" dirty="0">
                <a:cs typeface="+mn-ea"/>
                <a:sym typeface="+mn-lt"/>
              </a:rPr>
              <a:t>如</a:t>
            </a:r>
            <a:r>
              <a:rPr lang="en-US" altLang="zh-CN" sz="1200" dirty="0" err="1">
                <a:cs typeface="+mn-ea"/>
                <a:sym typeface="+mn-lt"/>
              </a:rPr>
              <a:t>CoVe</a:t>
            </a:r>
            <a:r>
              <a:rPr lang="zh-CN" altLang="en-US" sz="1200" dirty="0">
                <a:cs typeface="+mn-ea"/>
                <a:sym typeface="+mn-lt"/>
              </a:rPr>
              <a:t>、</a:t>
            </a:r>
            <a:r>
              <a:rPr lang="en-US" altLang="zh-CN" sz="1200" dirty="0" err="1">
                <a:cs typeface="+mn-ea"/>
                <a:sym typeface="+mn-lt"/>
              </a:rPr>
              <a:t>ELMo</a:t>
            </a:r>
            <a:r>
              <a:rPr lang="zh-CN" altLang="en-US" sz="1200" dirty="0">
                <a:cs typeface="+mn-ea"/>
                <a:sym typeface="+mn-lt"/>
              </a:rPr>
              <a:t>、</a:t>
            </a:r>
            <a:r>
              <a:rPr lang="en-US" altLang="zh-CN" sz="1200" dirty="0">
                <a:cs typeface="+mn-ea"/>
                <a:sym typeface="+mn-lt"/>
              </a:rPr>
              <a:t>GPT</a:t>
            </a:r>
            <a:r>
              <a:rPr lang="zh-CN" altLang="en-US" sz="1200" dirty="0">
                <a:cs typeface="+mn-ea"/>
                <a:sym typeface="+mn-lt"/>
              </a:rPr>
              <a:t>、</a:t>
            </a:r>
            <a:r>
              <a:rPr lang="en-US" altLang="zh-CN" sz="1200" dirty="0">
                <a:cs typeface="+mn-ea"/>
                <a:sym typeface="+mn-lt"/>
              </a:rPr>
              <a:t>BERT</a:t>
            </a:r>
            <a:r>
              <a:rPr lang="zh-CN" altLang="en-US" sz="1200" dirty="0">
                <a:cs typeface="+mn-ea"/>
                <a:sym typeface="+mn-lt"/>
              </a:rPr>
              <a:t>等</a:t>
            </a:r>
            <a:endParaRPr lang="en-US" altLang="zh-CN" sz="1200" dirty="0">
              <a:cs typeface="+mn-ea"/>
              <a:sym typeface="+mn-lt"/>
            </a:endParaRPr>
          </a:p>
          <a:p>
            <a:pPr marL="285750" indent="-285750">
              <a:lnSpc>
                <a:spcPct val="150000"/>
              </a:lnSpc>
              <a:buFont typeface="Wingdings" panose="05000000000000000000" pitchFamily="2" charset="2"/>
              <a:buChar char="ü"/>
            </a:pPr>
            <a:r>
              <a:rPr lang="zh-CN" altLang="en-US" sz="1200" dirty="0">
                <a:cs typeface="+mn-ea"/>
                <a:sym typeface="+mn-lt"/>
              </a:rPr>
              <a:t>预训练任务不同</a:t>
            </a:r>
            <a:endParaRPr lang="en-US" altLang="zh-CN" sz="1200" dirty="0">
              <a:cs typeface="+mn-ea"/>
              <a:sym typeface="+mn-lt"/>
            </a:endParaRPr>
          </a:p>
          <a:p>
            <a:pPr marL="285750" indent="-285750">
              <a:lnSpc>
                <a:spcPct val="150000"/>
              </a:lnSpc>
              <a:buFont typeface="Wingdings" panose="05000000000000000000" pitchFamily="2" charset="2"/>
              <a:buChar char="ü"/>
            </a:pPr>
            <a:r>
              <a:rPr lang="zh-CN" altLang="en-US" sz="1200" dirty="0">
                <a:cs typeface="+mn-ea"/>
                <a:sym typeface="+mn-lt"/>
              </a:rPr>
              <a:t>需要在上下文中通过下游任务来表示单词</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41CAD509-40CA-4FE7-ACB5-6A190A1C4596}" type="slidenum">
              <a:rPr lang="zh-CN" altLang="en-US" smtClean="0"/>
              <a:t>5</a:t>
            </a:fld>
            <a:endParaRPr lang="zh-CN" altLang="en-US"/>
          </a:p>
        </p:txBody>
      </p:sp>
    </p:spTree>
    <p:extLst>
      <p:ext uri="{BB962C8B-B14F-4D97-AF65-F5344CB8AC3E}">
        <p14:creationId xmlns:p14="http://schemas.microsoft.com/office/powerpoint/2010/main" val="2654597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AD509-40CA-4FE7-ACB5-6A190A1C4596}" type="slidenum">
              <a:rPr lang="zh-CN" altLang="en-US" smtClean="0"/>
              <a:t>6</a:t>
            </a:fld>
            <a:endParaRPr lang="zh-CN" altLang="en-US"/>
          </a:p>
        </p:txBody>
      </p:sp>
    </p:spTree>
    <p:extLst>
      <p:ext uri="{BB962C8B-B14F-4D97-AF65-F5344CB8AC3E}">
        <p14:creationId xmlns:p14="http://schemas.microsoft.com/office/powerpoint/2010/main" val="4070915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41CAD509-40CA-4FE7-ACB5-6A190A1C4596}" type="slidenum">
              <a:rPr lang="zh-CN" altLang="en-US" smtClean="0"/>
              <a:t>7</a:t>
            </a:fld>
            <a:endParaRPr lang="zh-CN" altLang="en-US"/>
          </a:p>
        </p:txBody>
      </p:sp>
    </p:spTree>
    <p:extLst>
      <p:ext uri="{BB962C8B-B14F-4D97-AF65-F5344CB8AC3E}">
        <p14:creationId xmlns:p14="http://schemas.microsoft.com/office/powerpoint/2010/main" val="4070915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AD509-40CA-4FE7-ACB5-6A190A1C4596}" type="slidenum">
              <a:rPr lang="zh-CN" altLang="en-US" smtClean="0"/>
              <a:t>8</a:t>
            </a:fld>
            <a:endParaRPr lang="zh-CN" altLang="en-US"/>
          </a:p>
        </p:txBody>
      </p:sp>
    </p:spTree>
    <p:extLst>
      <p:ext uri="{BB962C8B-B14F-4D97-AF65-F5344CB8AC3E}">
        <p14:creationId xmlns:p14="http://schemas.microsoft.com/office/powerpoint/2010/main" val="238538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CAD509-40CA-4FE7-ACB5-6A190A1C4596}" type="slidenum">
              <a:rPr lang="zh-CN" altLang="en-US" smtClean="0"/>
              <a:t>9</a:t>
            </a:fld>
            <a:endParaRPr lang="zh-CN" altLang="en-US"/>
          </a:p>
        </p:txBody>
      </p:sp>
    </p:spTree>
    <p:extLst>
      <p:ext uri="{BB962C8B-B14F-4D97-AF65-F5344CB8AC3E}">
        <p14:creationId xmlns:p14="http://schemas.microsoft.com/office/powerpoint/2010/main" val="3092887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D75732B8-1B84-4383-BD23-93BBA8773501}" type="datetime1">
              <a:rPr lang="zh-CN" altLang="en-US" smtClean="0"/>
              <a:t>2020/4/25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AC959B-36DA-44CA-926B-D3617CCBB2A6}" type="slidenum">
              <a:rPr lang="zh-CN" altLang="en-US" smtClean="0"/>
              <a:t>‹#›</a:t>
            </a:fld>
            <a:endParaRPr lang="zh-CN" altLang="en-US"/>
          </a:p>
        </p:txBody>
      </p:sp>
    </p:spTree>
    <p:extLst>
      <p:ext uri="{BB962C8B-B14F-4D97-AF65-F5344CB8AC3E}">
        <p14:creationId xmlns:p14="http://schemas.microsoft.com/office/powerpoint/2010/main" val="4074665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A652C1B-BEE7-4E34-A7BC-A1267A0ED637}" type="datetime1">
              <a:rPr lang="zh-CN" altLang="en-US" smtClean="0"/>
              <a:t>2020/4/25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AC959B-36DA-44CA-926B-D3617CCBB2A6}" type="slidenum">
              <a:rPr lang="zh-CN" altLang="en-US" smtClean="0"/>
              <a:t>‹#›</a:t>
            </a:fld>
            <a:endParaRPr lang="zh-CN" altLang="en-US"/>
          </a:p>
        </p:txBody>
      </p:sp>
    </p:spTree>
    <p:extLst>
      <p:ext uri="{BB962C8B-B14F-4D97-AF65-F5344CB8AC3E}">
        <p14:creationId xmlns:p14="http://schemas.microsoft.com/office/powerpoint/2010/main" val="1435432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727CDA1-7843-417E-BE8C-74F9029F6E55}" type="datetime1">
              <a:rPr lang="zh-CN" altLang="en-US" smtClean="0"/>
              <a:t>2020/4/25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AC959B-36DA-44CA-926B-D3617CCBB2A6}" type="slidenum">
              <a:rPr lang="zh-CN" altLang="en-US" smtClean="0"/>
              <a:t>‹#›</a:t>
            </a:fld>
            <a:endParaRPr lang="zh-CN" altLang="en-US"/>
          </a:p>
        </p:txBody>
      </p:sp>
    </p:spTree>
    <p:extLst>
      <p:ext uri="{BB962C8B-B14F-4D97-AF65-F5344CB8AC3E}">
        <p14:creationId xmlns:p14="http://schemas.microsoft.com/office/powerpoint/2010/main" val="1324064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095B4B2-4759-4AA9-9C53-60C28E2CA3A6}" type="datetime1">
              <a:rPr lang="zh-CN" altLang="en-US" smtClean="0"/>
              <a:t>2020/4/25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AC959B-36DA-44CA-926B-D3617CCBB2A6}" type="slidenum">
              <a:rPr lang="zh-CN" altLang="en-US" smtClean="0"/>
              <a:t>‹#›</a:t>
            </a:fld>
            <a:endParaRPr lang="zh-CN" altLang="en-US"/>
          </a:p>
        </p:txBody>
      </p:sp>
    </p:spTree>
    <p:extLst>
      <p:ext uri="{BB962C8B-B14F-4D97-AF65-F5344CB8AC3E}">
        <p14:creationId xmlns:p14="http://schemas.microsoft.com/office/powerpoint/2010/main" val="3042305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E7D4499-526C-4E52-83C0-7E86E38C561C}" type="datetime1">
              <a:rPr lang="zh-CN" altLang="en-US" smtClean="0"/>
              <a:t>2020/4/25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AC959B-36DA-44CA-926B-D3617CCBB2A6}" type="slidenum">
              <a:rPr lang="zh-CN" altLang="en-US" smtClean="0"/>
              <a:t>‹#›</a:t>
            </a:fld>
            <a:endParaRPr lang="zh-CN" altLang="en-US"/>
          </a:p>
        </p:txBody>
      </p:sp>
    </p:spTree>
    <p:extLst>
      <p:ext uri="{BB962C8B-B14F-4D97-AF65-F5344CB8AC3E}">
        <p14:creationId xmlns:p14="http://schemas.microsoft.com/office/powerpoint/2010/main" val="3694052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0147D4F-BE89-4879-8EBB-F6820BB7F5DD}" type="datetime1">
              <a:rPr lang="zh-CN" altLang="en-US" smtClean="0"/>
              <a:t>2020/4/25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AC959B-36DA-44CA-926B-D3617CCBB2A6}" type="slidenum">
              <a:rPr lang="zh-CN" altLang="en-US" smtClean="0"/>
              <a:t>‹#›</a:t>
            </a:fld>
            <a:endParaRPr lang="zh-CN" altLang="en-US"/>
          </a:p>
        </p:txBody>
      </p:sp>
    </p:spTree>
    <p:extLst>
      <p:ext uri="{BB962C8B-B14F-4D97-AF65-F5344CB8AC3E}">
        <p14:creationId xmlns:p14="http://schemas.microsoft.com/office/powerpoint/2010/main" val="1562629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C6CEDF-72C7-473B-A0B3-A7DCFAFC2E57}" type="datetime1">
              <a:rPr lang="zh-CN" altLang="en-US" smtClean="0"/>
              <a:t>2020/4/25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2AC959B-36DA-44CA-926B-D3617CCBB2A6}" type="slidenum">
              <a:rPr lang="zh-CN" altLang="en-US" smtClean="0"/>
              <a:t>‹#›</a:t>
            </a:fld>
            <a:endParaRPr lang="zh-CN" altLang="en-US"/>
          </a:p>
        </p:txBody>
      </p:sp>
    </p:spTree>
    <p:extLst>
      <p:ext uri="{BB962C8B-B14F-4D97-AF65-F5344CB8AC3E}">
        <p14:creationId xmlns:p14="http://schemas.microsoft.com/office/powerpoint/2010/main" val="1096291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67341C8-185D-4166-9B4C-8F656FA711C3}" type="datetime1">
              <a:rPr lang="zh-CN" altLang="en-US" smtClean="0"/>
              <a:t>2020/4/25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2AC959B-36DA-44CA-926B-D3617CCBB2A6}" type="slidenum">
              <a:rPr lang="zh-CN" altLang="en-US" smtClean="0"/>
              <a:t>‹#›</a:t>
            </a:fld>
            <a:endParaRPr lang="zh-CN" altLang="en-US"/>
          </a:p>
        </p:txBody>
      </p:sp>
    </p:spTree>
    <p:extLst>
      <p:ext uri="{BB962C8B-B14F-4D97-AF65-F5344CB8AC3E}">
        <p14:creationId xmlns:p14="http://schemas.microsoft.com/office/powerpoint/2010/main" val="861686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A66F84C-B83E-497E-8EC4-D6EDA0EDF64D}" type="datetime1">
              <a:rPr lang="zh-CN" altLang="en-US" smtClean="0"/>
              <a:t>2020/4/25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2AC959B-36DA-44CA-926B-D3617CCBB2A6}" type="slidenum">
              <a:rPr lang="zh-CN" altLang="en-US" smtClean="0"/>
              <a:t>‹#›</a:t>
            </a:fld>
            <a:endParaRPr lang="zh-CN" altLang="en-US"/>
          </a:p>
        </p:txBody>
      </p:sp>
    </p:spTree>
    <p:extLst>
      <p:ext uri="{BB962C8B-B14F-4D97-AF65-F5344CB8AC3E}">
        <p14:creationId xmlns:p14="http://schemas.microsoft.com/office/powerpoint/2010/main" val="484217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2F7DDFD-3974-4AC6-AD68-D4241D9C20A1}" type="datetime1">
              <a:rPr lang="zh-CN" altLang="en-US" smtClean="0"/>
              <a:t>2020/4/25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AC959B-36DA-44CA-926B-D3617CCBB2A6}" type="slidenum">
              <a:rPr lang="zh-CN" altLang="en-US" smtClean="0"/>
              <a:t>‹#›</a:t>
            </a:fld>
            <a:endParaRPr lang="zh-CN" altLang="en-US"/>
          </a:p>
        </p:txBody>
      </p:sp>
    </p:spTree>
    <p:extLst>
      <p:ext uri="{BB962C8B-B14F-4D97-AF65-F5344CB8AC3E}">
        <p14:creationId xmlns:p14="http://schemas.microsoft.com/office/powerpoint/2010/main" val="2138478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20F9F84-3E57-492F-99C3-B44703556859}" type="datetime1">
              <a:rPr lang="zh-CN" altLang="en-US" smtClean="0"/>
              <a:t>2020/4/25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AC959B-36DA-44CA-926B-D3617CCBB2A6}" type="slidenum">
              <a:rPr lang="zh-CN" altLang="en-US" smtClean="0"/>
              <a:t>‹#›</a:t>
            </a:fld>
            <a:endParaRPr lang="zh-CN" altLang="en-US"/>
          </a:p>
        </p:txBody>
      </p:sp>
    </p:spTree>
    <p:extLst>
      <p:ext uri="{BB962C8B-B14F-4D97-AF65-F5344CB8AC3E}">
        <p14:creationId xmlns:p14="http://schemas.microsoft.com/office/powerpoint/2010/main" val="491787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8D8017-1D32-41FA-81C6-3F85C6CF1EA3}" type="datetime1">
              <a:rPr lang="zh-CN" altLang="en-US" smtClean="0"/>
              <a:t>2020/4/25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AC959B-36DA-44CA-926B-D3617CCBB2A6}" type="slidenum">
              <a:rPr lang="zh-CN" altLang="en-US" smtClean="0"/>
              <a:t>‹#›</a:t>
            </a:fld>
            <a:endParaRPr lang="zh-CN" altLang="en-US"/>
          </a:p>
        </p:txBody>
      </p:sp>
    </p:spTree>
    <p:extLst>
      <p:ext uri="{BB962C8B-B14F-4D97-AF65-F5344CB8AC3E}">
        <p14:creationId xmlns:p14="http://schemas.microsoft.com/office/powerpoint/2010/main" val="19236281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hemeOverride" Target="../theme/themeOverride1.xml"/><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1.jpg"/><Relationship Id="rId2" Type="http://schemas.openxmlformats.org/officeDocument/2006/relationships/tags" Target="../tags/tag15.xml"/><Relationship Id="rId1" Type="http://schemas.openxmlformats.org/officeDocument/2006/relationships/themeOverride" Target="../theme/themeOverride9.xml"/><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tags" Target="../tags/tag1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hemeOverride" Target="../theme/themeOverride10.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hemeOverride" Target="../theme/themeOverride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hemeOverride" Target="../theme/themeOverride1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hemeOverride" Target="../theme/themeOverride1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hemeOverride" Target="../theme/themeOverride1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hemeOverride" Target="../theme/themeOverride15.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hemeOverride" Target="../theme/themeOverride16.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slideLayout" Target="../slideLayouts/slideLayout7.xml"/><Relationship Id="rId17" Type="http://schemas.openxmlformats.org/officeDocument/2006/relationships/slide" Target="slide5.xml"/><Relationship Id="rId2" Type="http://schemas.openxmlformats.org/officeDocument/2006/relationships/tags" Target="../tags/tag3.xml"/><Relationship Id="rId16" Type="http://schemas.openxmlformats.org/officeDocument/2006/relationships/slide" Target="slide12.xml"/><Relationship Id="rId1" Type="http://schemas.openxmlformats.org/officeDocument/2006/relationships/themeOverride" Target="../theme/themeOverride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 Target="slide31.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hemeOverride" Target="../theme/themeOverride17.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hemeOverride" Target="../theme/themeOverride1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hemeOverride" Target="../theme/themeOverride19.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2.xml"/><Relationship Id="rId7" Type="http://schemas.openxmlformats.org/officeDocument/2006/relationships/diagramColors" Target="../diagrams/colors1.xml"/><Relationship Id="rId2" Type="http://schemas.openxmlformats.org/officeDocument/2006/relationships/slideLayout" Target="../slideLayouts/slideLayout7.xml"/><Relationship Id="rId1" Type="http://schemas.openxmlformats.org/officeDocument/2006/relationships/themeOverride" Target="../theme/themeOverride2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hemeOverride" Target="../theme/themeOverride21.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hemeOverride" Target="../theme/themeOverride2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hemeOverride" Target="../theme/themeOverride2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hemeOverride" Target="../theme/themeOverride24.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hemeOverride" Target="../theme/themeOverride25.xml"/><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hemeOverride" Target="../theme/themeOverride26.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hemeOverride" Target="../theme/themeOverride3.xml"/><Relationship Id="rId6" Type="http://schemas.openxmlformats.org/officeDocument/2006/relationships/image" Target="../media/image1.jpg"/><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hemeOverride" Target="../theme/themeOverride27.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hemeOverride" Target="../theme/themeOverride28.xml"/><Relationship Id="rId6" Type="http://schemas.openxmlformats.org/officeDocument/2006/relationships/image" Target="../media/image1.jpg"/><Relationship Id="rId5" Type="http://schemas.openxmlformats.org/officeDocument/2006/relationships/notesSlide" Target="../notesSlides/notesSlide30.xml"/><Relationship Id="rId4"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hemeOverride" Target="../theme/themeOverride29.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hemeOverride" Target="../theme/themeOverride30.xml"/><Relationship Id="rId5" Type="http://schemas.openxmlformats.org/officeDocument/2006/relationships/hyperlink" Target="https://github.com/thunlp/PLMpapers" TargetMode="Externa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hemeOverride" Target="../theme/themeOverr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gluebenchmark.com/" TargetMode="External"/><Relationship Id="rId7" Type="http://schemas.openxmlformats.org/officeDocument/2006/relationships/hyperlink" Target="https://hotpotqa.github.io/" TargetMode="External"/><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hyperlink" Target="https://stanfordnlp.github.io/coqa/" TargetMode="External"/><Relationship Id="rId5" Type="http://schemas.openxmlformats.org/officeDocument/2006/relationships/hyperlink" Target="https://rajpurkar.github.io/SQuAD-explorer/" TargetMode="External"/><Relationship Id="rId4" Type="http://schemas.openxmlformats.org/officeDocument/2006/relationships/hyperlink" Target="https://super.gluebenchmark.com/"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hemeOverride" Target="../theme/themeOverride32.xml"/></Relationships>
</file>

<file path=ppt/slides/_rels/slide38.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hemeOverride" Target="../theme/themeOverride33.xml"/><Relationship Id="rId6" Type="http://schemas.openxmlformats.org/officeDocument/2006/relationships/image" Target="../media/image1.jpg"/><Relationship Id="rId5" Type="http://schemas.openxmlformats.org/officeDocument/2006/relationships/notesSlide" Target="../notesSlides/notesSlide36.xml"/><Relationship Id="rId4"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hemeOverride" Target="../theme/themeOverride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hemeOverride" Target="../theme/themeOverride34.xml"/></Relationships>
</file>

<file path=ppt/slides/_rels/slide41.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hemeOverride" Target="../theme/themeOverride35.xml"/><Relationship Id="rId6" Type="http://schemas.openxmlformats.org/officeDocument/2006/relationships/image" Target="../media/image1.jpg"/><Relationship Id="rId5" Type="http://schemas.openxmlformats.org/officeDocument/2006/relationships/notesSlide" Target="../notesSlides/notesSlide38.xml"/><Relationship Id="rId4"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hemeOverride" Target="../theme/themeOverr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hemeOverride" Target="../theme/themeOverride6.xml"/><Relationship Id="rId5"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hemeOverride" Target="../theme/themeOverride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7000" b="-7000"/>
          </a:stretch>
        </a:blipFill>
        <a:effectLst/>
      </p:bgPr>
    </p:bg>
    <p:spTree>
      <p:nvGrpSpPr>
        <p:cNvPr id="1" name=""/>
        <p:cNvGrpSpPr/>
        <p:nvPr/>
      </p:nvGrpSpPr>
      <p:grpSpPr>
        <a:xfrm>
          <a:off x="0" y="0"/>
          <a:ext cx="0" cy="0"/>
          <a:chOff x="0" y="0"/>
          <a:chExt cx="0" cy="0"/>
        </a:xfrm>
      </p:grpSpPr>
      <p:sp>
        <p:nvSpPr>
          <p:cNvPr id="4" name="矩形 3"/>
          <p:cNvSpPr/>
          <p:nvPr/>
        </p:nvSpPr>
        <p:spPr>
          <a:xfrm>
            <a:off x="908960" y="997235"/>
            <a:ext cx="10374080" cy="4863529"/>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p:cNvSpPr/>
          <p:nvPr/>
        </p:nvSpPr>
        <p:spPr>
          <a:xfrm>
            <a:off x="1355240" y="1254623"/>
            <a:ext cx="9483998" cy="4348751"/>
          </a:xfrm>
          <a:prstGeom prst="rect">
            <a:avLst/>
          </a:prstGeom>
          <a:solidFill>
            <a:schemeClr val="bg1">
              <a:alpha val="50000"/>
            </a:schemeClr>
          </a:solidFill>
          <a:ln>
            <a:solidFill>
              <a:srgbClr val="B1B3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PA_文本框 4"/>
          <p:cNvSpPr txBox="1"/>
          <p:nvPr>
            <p:custDataLst>
              <p:tags r:id="rId2"/>
            </p:custDataLst>
          </p:nvPr>
        </p:nvSpPr>
        <p:spPr>
          <a:xfrm>
            <a:off x="2041866" y="2497508"/>
            <a:ext cx="8620216" cy="1077218"/>
          </a:xfrm>
          <a:prstGeom prst="rect">
            <a:avLst/>
          </a:prstGeom>
          <a:noFill/>
        </p:spPr>
        <p:txBody>
          <a:bodyPr wrap="square" rtlCol="0">
            <a:spAutoFit/>
          </a:bodyPr>
          <a:lstStyle/>
          <a:p>
            <a:pPr algn="ctr"/>
            <a:r>
              <a:rPr lang="en-US" altLang="zh-CN" sz="3200" b="1" spc="600" dirty="0">
                <a:solidFill>
                  <a:srgbClr val="715370"/>
                </a:solidFill>
                <a:cs typeface="+mn-ea"/>
                <a:sym typeface="+mn-lt"/>
              </a:rPr>
              <a:t>Pretrained Models for Natural Language Processing: A Survey </a:t>
            </a:r>
            <a:endParaRPr lang="zh-CN" altLang="en-US" sz="3200" b="1" spc="600" dirty="0">
              <a:solidFill>
                <a:srgbClr val="715370"/>
              </a:solidFill>
              <a:cs typeface="+mn-ea"/>
              <a:sym typeface="+mn-lt"/>
            </a:endParaRPr>
          </a:p>
        </p:txBody>
      </p:sp>
      <p:sp>
        <p:nvSpPr>
          <p:cNvPr id="14" name="文本框 13"/>
          <p:cNvSpPr txBox="1"/>
          <p:nvPr/>
        </p:nvSpPr>
        <p:spPr>
          <a:xfrm>
            <a:off x="4370824" y="4419773"/>
            <a:ext cx="3439160" cy="338554"/>
          </a:xfrm>
          <a:prstGeom prst="rect">
            <a:avLst/>
          </a:prstGeom>
          <a:noFill/>
        </p:spPr>
        <p:txBody>
          <a:bodyPr wrap="square" rtlCol="0">
            <a:spAutoFit/>
          </a:bodyPr>
          <a:lstStyle/>
          <a:p>
            <a:pPr algn="ctr"/>
            <a:r>
              <a:rPr lang="en-US" altLang="zh-CN" sz="1600" dirty="0">
                <a:cs typeface="+mn-ea"/>
                <a:sym typeface="+mn-lt"/>
              </a:rPr>
              <a:t>Reporter: Juan Luo</a:t>
            </a:r>
            <a:endParaRPr lang="zh-CN" altLang="en-US" sz="1600" dirty="0">
              <a:cs typeface="+mn-ea"/>
              <a:sym typeface="+mn-lt"/>
            </a:endParaRPr>
          </a:p>
        </p:txBody>
      </p:sp>
      <p:sp>
        <p:nvSpPr>
          <p:cNvPr id="15" name="矩形 14"/>
          <p:cNvSpPr/>
          <p:nvPr/>
        </p:nvSpPr>
        <p:spPr>
          <a:xfrm>
            <a:off x="3009384" y="3946227"/>
            <a:ext cx="6167755" cy="338554"/>
          </a:xfrm>
          <a:prstGeom prst="rect">
            <a:avLst/>
          </a:prstGeom>
          <a:noFill/>
          <a:ln>
            <a:noFill/>
          </a:ln>
        </p:spPr>
        <p:txBody>
          <a:bodyPr wrap="square">
            <a:spAutoFit/>
          </a:bodyPr>
          <a:lstStyle/>
          <a:p>
            <a:pPr algn="ctr"/>
            <a:r>
              <a:rPr lang="en-US" altLang="zh-CN" sz="1600" dirty="0" err="1">
                <a:cs typeface="+mn-ea"/>
                <a:sym typeface="+mn-lt"/>
              </a:rPr>
              <a:t>Xipeng</a:t>
            </a:r>
            <a:r>
              <a:rPr lang="en-US" altLang="zh-CN" sz="1600" dirty="0">
                <a:cs typeface="+mn-ea"/>
                <a:sym typeface="+mn-lt"/>
              </a:rPr>
              <a:t> </a:t>
            </a:r>
            <a:r>
              <a:rPr lang="en-US" altLang="zh-CN" sz="1600" dirty="0" err="1">
                <a:cs typeface="+mn-ea"/>
                <a:sym typeface="+mn-lt"/>
              </a:rPr>
              <a:t>Qiu</a:t>
            </a:r>
            <a:r>
              <a:rPr lang="en-US" altLang="zh-CN" sz="1600" dirty="0">
                <a:cs typeface="+mn-ea"/>
                <a:sym typeface="+mn-lt"/>
              </a:rPr>
              <a:t>*, </a:t>
            </a:r>
            <a:r>
              <a:rPr lang="en-US" altLang="zh-CN" sz="1600" dirty="0" err="1">
                <a:cs typeface="+mn-ea"/>
                <a:sym typeface="+mn-lt"/>
              </a:rPr>
              <a:t>Tianxiang</a:t>
            </a:r>
            <a:r>
              <a:rPr lang="en-US" altLang="zh-CN" sz="1600" dirty="0">
                <a:cs typeface="+mn-ea"/>
                <a:sym typeface="+mn-lt"/>
              </a:rPr>
              <a:t> Sun, </a:t>
            </a:r>
            <a:r>
              <a:rPr lang="en-US" altLang="zh-CN" sz="1600" dirty="0" err="1">
                <a:cs typeface="+mn-ea"/>
                <a:sym typeface="+mn-lt"/>
              </a:rPr>
              <a:t>Yige</a:t>
            </a:r>
            <a:r>
              <a:rPr lang="en-US" altLang="zh-CN" sz="1600" dirty="0">
                <a:cs typeface="+mn-ea"/>
                <a:sym typeface="+mn-lt"/>
              </a:rPr>
              <a:t> Xu</a:t>
            </a:r>
            <a:endParaRPr lang="zh-CN" altLang="en-US" sz="1600" dirty="0">
              <a:cs typeface="+mn-ea"/>
              <a:sym typeface="+mn-lt"/>
            </a:endParaRPr>
          </a:p>
        </p:txBody>
      </p:sp>
      <p:sp>
        <p:nvSpPr>
          <p:cNvPr id="2" name="灯片编号占位符 1">
            <a:extLst>
              <a:ext uri="{FF2B5EF4-FFF2-40B4-BE49-F238E27FC236}">
                <a16:creationId xmlns:a16="http://schemas.microsoft.com/office/drawing/2014/main" id="{A6AFFB2B-ABAD-4C0F-8EAE-101061D369F5}"/>
              </a:ext>
            </a:extLst>
          </p:cNvPr>
          <p:cNvSpPr>
            <a:spLocks noGrp="1"/>
          </p:cNvSpPr>
          <p:nvPr>
            <p:ph type="sldNum" sz="quarter" idx="12"/>
          </p:nvPr>
        </p:nvSpPr>
        <p:spPr/>
        <p:txBody>
          <a:bodyPr/>
          <a:lstStyle/>
          <a:p>
            <a:fld id="{82AC959B-36DA-44CA-926B-D3617CCBB2A6}" type="slidenum">
              <a:rPr lang="zh-CN" altLang="en-US" smtClean="0"/>
              <a:t>1</a:t>
            </a:fld>
            <a:endParaRPr lang="zh-CN" altLang="en-US"/>
          </a:p>
        </p:txBody>
      </p:sp>
    </p:spTree>
    <p:extLst>
      <p:ext uri="{BB962C8B-B14F-4D97-AF65-F5344CB8AC3E}">
        <p14:creationId xmlns:p14="http://schemas.microsoft.com/office/powerpoint/2010/main" val="158102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anim calcmode="lin" valueType="num">
                                      <p:cBhvr>
                                        <p:cTn id="11" dur="1000" fill="hold"/>
                                        <p:tgtEl>
                                          <p:spTgt spid="15"/>
                                        </p:tgtEl>
                                        <p:attrNameLst>
                                          <p:attrName>ppt_x</p:attrName>
                                        </p:attrNameLst>
                                      </p:cBhvr>
                                      <p:tavLst>
                                        <p:tav tm="0">
                                          <p:val>
                                            <p:strVal val="#ppt_x"/>
                                          </p:val>
                                        </p:tav>
                                        <p:tav tm="100000">
                                          <p:val>
                                            <p:strVal val="#ppt_x"/>
                                          </p:val>
                                        </p:tav>
                                      </p:tavLst>
                                    </p:anim>
                                    <p:anim calcmode="lin" valueType="num">
                                      <p:cBhvr>
                                        <p:cTn id="12" dur="1000" fill="hold"/>
                                        <p:tgtEl>
                                          <p:spTgt spid="15"/>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EAEAEA"/>
        </a:solidFill>
        <a:effectLst/>
      </p:bgPr>
    </p:bg>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FA3F60B-C874-49F2-A705-1F6F2483AEF5}"/>
              </a:ext>
            </a:extLst>
          </p:cNvPr>
          <p:cNvSpPr>
            <a:spLocks noGrp="1"/>
          </p:cNvSpPr>
          <p:nvPr>
            <p:ph type="sldNum" sz="quarter" idx="12"/>
          </p:nvPr>
        </p:nvSpPr>
        <p:spPr/>
        <p:txBody>
          <a:bodyPr/>
          <a:lstStyle/>
          <a:p>
            <a:fld id="{82AC959B-36DA-44CA-926B-D3617CCBB2A6}" type="slidenum">
              <a:rPr lang="zh-CN" altLang="en-US" smtClean="0"/>
              <a:t>10</a:t>
            </a:fld>
            <a:endParaRPr lang="zh-CN" altLang="en-US"/>
          </a:p>
        </p:txBody>
      </p:sp>
      <p:pic>
        <p:nvPicPr>
          <p:cNvPr id="3" name="图片 2">
            <a:extLst>
              <a:ext uri="{FF2B5EF4-FFF2-40B4-BE49-F238E27FC236}">
                <a16:creationId xmlns:a16="http://schemas.microsoft.com/office/drawing/2014/main" id="{C6E112D0-6B2B-40ED-B20E-341F7BD27E34}"/>
              </a:ext>
            </a:extLst>
          </p:cNvPr>
          <p:cNvPicPr>
            <a:picLocks noChangeAspect="1"/>
          </p:cNvPicPr>
          <p:nvPr/>
        </p:nvPicPr>
        <p:blipFill>
          <a:blip r:embed="rId3"/>
          <a:stretch>
            <a:fillRect/>
          </a:stretch>
        </p:blipFill>
        <p:spPr>
          <a:xfrm>
            <a:off x="1530571" y="1034076"/>
            <a:ext cx="8363105" cy="2111895"/>
          </a:xfrm>
          <a:prstGeom prst="rect">
            <a:avLst/>
          </a:prstGeom>
        </p:spPr>
      </p:pic>
      <p:pic>
        <p:nvPicPr>
          <p:cNvPr id="5" name="图片 4">
            <a:extLst>
              <a:ext uri="{FF2B5EF4-FFF2-40B4-BE49-F238E27FC236}">
                <a16:creationId xmlns:a16="http://schemas.microsoft.com/office/drawing/2014/main" id="{0254BFCA-0F94-4575-A5EE-E5A899DFD440}"/>
              </a:ext>
            </a:extLst>
          </p:cNvPr>
          <p:cNvPicPr>
            <a:picLocks noChangeAspect="1"/>
          </p:cNvPicPr>
          <p:nvPr/>
        </p:nvPicPr>
        <p:blipFill>
          <a:blip r:embed="rId4"/>
          <a:stretch>
            <a:fillRect/>
          </a:stretch>
        </p:blipFill>
        <p:spPr>
          <a:xfrm>
            <a:off x="1542895" y="3429000"/>
            <a:ext cx="8288344" cy="2552901"/>
          </a:xfrm>
          <a:prstGeom prst="rect">
            <a:avLst/>
          </a:prstGeom>
        </p:spPr>
      </p:pic>
      <p:sp>
        <p:nvSpPr>
          <p:cNvPr id="6" name="矩形 5">
            <a:extLst>
              <a:ext uri="{FF2B5EF4-FFF2-40B4-BE49-F238E27FC236}">
                <a16:creationId xmlns:a16="http://schemas.microsoft.com/office/drawing/2014/main" id="{CCC15613-DAC2-4549-B481-FBCEBBE912BE}"/>
              </a:ext>
            </a:extLst>
          </p:cNvPr>
          <p:cNvSpPr/>
          <p:nvPr/>
        </p:nvSpPr>
        <p:spPr>
          <a:xfrm>
            <a:off x="5413402" y="3054551"/>
            <a:ext cx="886781" cy="461665"/>
          </a:xfrm>
          <a:prstGeom prst="rect">
            <a:avLst/>
          </a:prstGeom>
        </p:spPr>
        <p:txBody>
          <a:bodyPr wrap="none">
            <a:spAutoFit/>
          </a:bodyPr>
          <a:lstStyle/>
          <a:p>
            <a:r>
              <a:rPr lang="en-US" altLang="zh-CN" sz="2400" b="1" dirty="0"/>
              <a:t>BERT</a:t>
            </a:r>
            <a:endParaRPr lang="zh-CN" altLang="en-US" sz="2400" b="1" dirty="0"/>
          </a:p>
        </p:txBody>
      </p:sp>
    </p:spTree>
    <p:extLst>
      <p:ext uri="{BB962C8B-B14F-4D97-AF65-F5344CB8AC3E}">
        <p14:creationId xmlns:p14="http://schemas.microsoft.com/office/powerpoint/2010/main" val="1522586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EAEAEA"/>
        </a:solidFill>
        <a:effectLst/>
      </p:bgPr>
    </p:bg>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4E1791E-6F41-4D9C-B669-2EBD2936E602}"/>
              </a:ext>
            </a:extLst>
          </p:cNvPr>
          <p:cNvSpPr>
            <a:spLocks noGrp="1"/>
          </p:cNvSpPr>
          <p:nvPr>
            <p:ph type="sldNum" sz="quarter" idx="12"/>
          </p:nvPr>
        </p:nvSpPr>
        <p:spPr/>
        <p:txBody>
          <a:bodyPr/>
          <a:lstStyle/>
          <a:p>
            <a:fld id="{82AC959B-36DA-44CA-926B-D3617CCBB2A6}" type="slidenum">
              <a:rPr lang="zh-CN" altLang="en-US" smtClean="0"/>
              <a:t>11</a:t>
            </a:fld>
            <a:endParaRPr lang="zh-CN" altLang="en-US"/>
          </a:p>
        </p:txBody>
      </p:sp>
      <p:pic>
        <p:nvPicPr>
          <p:cNvPr id="5" name="图片 4">
            <a:extLst>
              <a:ext uri="{FF2B5EF4-FFF2-40B4-BE49-F238E27FC236}">
                <a16:creationId xmlns:a16="http://schemas.microsoft.com/office/drawing/2014/main" id="{B7ED6182-C2D7-4FB6-98F3-50FD79FCA108}"/>
              </a:ext>
            </a:extLst>
          </p:cNvPr>
          <p:cNvPicPr>
            <a:picLocks noChangeAspect="1"/>
          </p:cNvPicPr>
          <p:nvPr/>
        </p:nvPicPr>
        <p:blipFill>
          <a:blip r:embed="rId2"/>
          <a:stretch>
            <a:fillRect/>
          </a:stretch>
        </p:blipFill>
        <p:spPr>
          <a:xfrm>
            <a:off x="1281501" y="658202"/>
            <a:ext cx="9628998" cy="5193322"/>
          </a:xfrm>
          <a:prstGeom prst="rect">
            <a:avLst/>
          </a:prstGeom>
        </p:spPr>
      </p:pic>
    </p:spTree>
    <p:extLst>
      <p:ext uri="{BB962C8B-B14F-4D97-AF65-F5344CB8AC3E}">
        <p14:creationId xmlns:p14="http://schemas.microsoft.com/office/powerpoint/2010/main" val="2762248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t="-7000" b="-7000"/>
          </a:stretch>
        </a:blipFill>
        <a:effectLst/>
      </p:bgPr>
    </p:bg>
    <p:spTree>
      <p:nvGrpSpPr>
        <p:cNvPr id="1" name=""/>
        <p:cNvGrpSpPr/>
        <p:nvPr/>
      </p:nvGrpSpPr>
      <p:grpSpPr>
        <a:xfrm>
          <a:off x="0" y="0"/>
          <a:ext cx="0" cy="0"/>
          <a:chOff x="0" y="0"/>
          <a:chExt cx="0" cy="0"/>
        </a:xfrm>
      </p:grpSpPr>
      <p:sp>
        <p:nvSpPr>
          <p:cNvPr id="4" name="矩形 3"/>
          <p:cNvSpPr/>
          <p:nvPr/>
        </p:nvSpPr>
        <p:spPr>
          <a:xfrm>
            <a:off x="0" y="1489753"/>
            <a:ext cx="12192000" cy="390820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0" y="1647817"/>
            <a:ext cx="12192000" cy="3513761"/>
          </a:xfrm>
          <a:prstGeom prst="rect">
            <a:avLst/>
          </a:prstGeom>
          <a:solidFill>
            <a:schemeClr val="bg1">
              <a:alpha val="80000"/>
            </a:schemeClr>
          </a:solidFill>
          <a:ln>
            <a:solidFill>
              <a:srgbClr val="B1B3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MH_Title"/>
          <p:cNvSpPr txBox="1">
            <a:spLocks noChangeArrowheads="1"/>
          </p:cNvSpPr>
          <p:nvPr>
            <p:custDataLst>
              <p:tags r:id="rId2"/>
            </p:custDataLst>
          </p:nvPr>
        </p:nvSpPr>
        <p:spPr bwMode="auto">
          <a:xfrm>
            <a:off x="3957320" y="3453302"/>
            <a:ext cx="4706620" cy="1740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defPPr>
              <a:defRPr lang="zh-CN"/>
            </a:defPPr>
            <a:lvl1pPr>
              <a:defRPr>
                <a:latin typeface="华文细黑" panose="02010600040101010101" pitchFamily="2" charset="-122"/>
                <a:ea typeface="华文细黑" panose="02010600040101010101" pitchFamily="2" charset="-122"/>
              </a:defRPr>
            </a:lvl1pPr>
            <a:lvl2pPr marL="742950" indent="-285750">
              <a:defRPr>
                <a:latin typeface="Arial Narrow" panose="020B0606020202030204" pitchFamily="34" charset="0"/>
                <a:ea typeface="宋体" panose="02010600030101010101" pitchFamily="2" charset="-122"/>
              </a:defRPr>
            </a:lvl2pPr>
            <a:lvl3pPr marL="1143000" indent="-228600">
              <a:defRPr>
                <a:latin typeface="Arial Narrow" panose="020B0606020202030204" pitchFamily="34" charset="0"/>
                <a:ea typeface="宋体" panose="02010600030101010101" pitchFamily="2" charset="-122"/>
              </a:defRPr>
            </a:lvl3pPr>
            <a:lvl4pPr marL="1600200" indent="-228600">
              <a:defRPr>
                <a:latin typeface="Arial Narrow" panose="020B0606020202030204" pitchFamily="34" charset="0"/>
                <a:ea typeface="宋体" panose="02010600030101010101" pitchFamily="2" charset="-122"/>
              </a:defRPr>
            </a:lvl4pPr>
            <a:lvl5pPr marL="2057400" indent="-228600">
              <a:defRPr>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latin typeface="Arial Narrow" panose="020B0606020202030204" pitchFamily="34" charset="0"/>
                <a:ea typeface="宋体" panose="02010600030101010101" pitchFamily="2" charset="-122"/>
              </a:defRPr>
            </a:lvl9pPr>
          </a:lstStyle>
          <a:p>
            <a:r>
              <a:rPr lang="en-US" altLang="zh-CN" b="1" dirty="0">
                <a:solidFill>
                  <a:schemeClr val="tx2">
                    <a:lumMod val="75000"/>
                  </a:schemeClr>
                </a:solidFill>
              </a:rPr>
              <a:t>Difference</a:t>
            </a:r>
            <a:r>
              <a:rPr lang="zh-CN" altLang="en-US" b="1" dirty="0">
                <a:solidFill>
                  <a:schemeClr val="tx2">
                    <a:lumMod val="75000"/>
                  </a:schemeClr>
                </a:solidFill>
              </a:rPr>
              <a:t>：</a:t>
            </a:r>
            <a:endParaRPr lang="en-US" altLang="zh-CN" b="1" dirty="0">
              <a:solidFill>
                <a:schemeClr val="tx2">
                  <a:lumMod val="75000"/>
                </a:schemeClr>
              </a:solidFill>
            </a:endParaRPr>
          </a:p>
          <a:p>
            <a:pPr marL="342900" indent="-342900">
              <a:buFont typeface="+mj-lt"/>
              <a:buAutoNum type="arabicPeriod"/>
            </a:pPr>
            <a:r>
              <a:rPr lang="en-US" altLang="zh-CN" dirty="0"/>
              <a:t>The usages of contextual encoders,</a:t>
            </a:r>
          </a:p>
          <a:p>
            <a:pPr marL="342900" indent="-342900">
              <a:buFont typeface="+mj-lt"/>
              <a:buAutoNum type="arabicPeriod"/>
            </a:pPr>
            <a:r>
              <a:rPr lang="en-US" altLang="zh-CN" dirty="0"/>
              <a:t>Pre-training tasks</a:t>
            </a:r>
            <a:r>
              <a:rPr lang="zh-CN" altLang="en-US" dirty="0"/>
              <a:t>；</a:t>
            </a:r>
            <a:endParaRPr lang="en-US" altLang="zh-CN" dirty="0"/>
          </a:p>
          <a:p>
            <a:pPr marL="342900" indent="-342900">
              <a:buFont typeface="+mj-lt"/>
              <a:buAutoNum type="arabicPeriod"/>
            </a:pPr>
            <a:r>
              <a:rPr lang="en-US" altLang="zh-CN" dirty="0"/>
              <a:t>Purposes</a:t>
            </a:r>
            <a:endParaRPr lang="zh-CN" altLang="en-US" sz="1600" dirty="0">
              <a:effectLst/>
            </a:endParaRPr>
          </a:p>
        </p:txBody>
      </p:sp>
      <p:grpSp>
        <p:nvGrpSpPr>
          <p:cNvPr id="2" name="组合 1"/>
          <p:cNvGrpSpPr/>
          <p:nvPr/>
        </p:nvGrpSpPr>
        <p:grpSpPr>
          <a:xfrm>
            <a:off x="3713844" y="2042593"/>
            <a:ext cx="4117172" cy="1015933"/>
            <a:chOff x="3917949" y="2096461"/>
            <a:chExt cx="7364567" cy="1015933"/>
          </a:xfrm>
        </p:grpSpPr>
        <p:sp>
          <p:nvSpPr>
            <p:cNvPr id="10" name="MH_Title"/>
            <p:cNvSpPr/>
            <p:nvPr>
              <p:custDataLst>
                <p:tags r:id="rId3"/>
              </p:custDataLst>
            </p:nvPr>
          </p:nvSpPr>
          <p:spPr>
            <a:xfrm>
              <a:off x="3917949" y="2096461"/>
              <a:ext cx="7364567" cy="101593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25400" cap="sq">
              <a:solidFill>
                <a:schemeClr val="accent1">
                  <a:lumMod val="60000"/>
                  <a:lumOff val="4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1008000" tIns="0" rIns="0" bIns="0" rtlCol="0" anchor="ctr">
              <a:normAutofit/>
            </a:bodyPr>
            <a:lstStyle/>
            <a:p>
              <a:pPr lvl="0"/>
              <a:r>
                <a:rPr lang="en-US" altLang="zh-CN" sz="4000" spc="600" dirty="0">
                  <a:solidFill>
                    <a:schemeClr val="tx1"/>
                  </a:solidFill>
                  <a:cs typeface="+mn-ea"/>
                  <a:sym typeface="+mn-lt"/>
                </a:rPr>
                <a:t>Overview </a:t>
              </a:r>
              <a:endParaRPr lang="zh-CN" altLang="en-US" sz="4000" spc="600" dirty="0">
                <a:solidFill>
                  <a:schemeClr val="tx1"/>
                </a:solidFill>
                <a:cs typeface="+mn-ea"/>
                <a:sym typeface="+mn-lt"/>
              </a:endParaRPr>
            </a:p>
          </p:txBody>
        </p:sp>
        <p:sp>
          <p:nvSpPr>
            <p:cNvPr id="8" name="MH_Others_1"/>
            <p:cNvSpPr/>
            <p:nvPr>
              <p:custDataLst>
                <p:tags r:id="rId4"/>
              </p:custDataLst>
            </p:nvPr>
          </p:nvSpPr>
          <p:spPr>
            <a:xfrm>
              <a:off x="3917949" y="2132082"/>
              <a:ext cx="944690" cy="944690"/>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endParaRPr lang="zh-CN" altLang="en-US" dirty="0">
                <a:solidFill>
                  <a:srgbClr val="FFFFFF"/>
                </a:solidFill>
                <a:cs typeface="+mn-ea"/>
                <a:sym typeface="+mn-lt"/>
              </a:endParaRPr>
            </a:p>
          </p:txBody>
        </p:sp>
      </p:grpSp>
      <p:sp>
        <p:nvSpPr>
          <p:cNvPr id="3" name="灯片编号占位符 2">
            <a:extLst>
              <a:ext uri="{FF2B5EF4-FFF2-40B4-BE49-F238E27FC236}">
                <a16:creationId xmlns:a16="http://schemas.microsoft.com/office/drawing/2014/main" id="{7406F7E2-A2B5-4BAE-9E65-FE8D1D5C73D5}"/>
              </a:ext>
            </a:extLst>
          </p:cNvPr>
          <p:cNvSpPr>
            <a:spLocks noGrp="1"/>
          </p:cNvSpPr>
          <p:nvPr>
            <p:ph type="sldNum" sz="quarter" idx="12"/>
          </p:nvPr>
        </p:nvSpPr>
        <p:spPr/>
        <p:txBody>
          <a:bodyPr/>
          <a:lstStyle/>
          <a:p>
            <a:fld id="{82AC959B-36DA-44CA-926B-D3617CCBB2A6}" type="slidenum">
              <a:rPr lang="zh-CN" altLang="en-US" smtClean="0"/>
              <a:t>12</a:t>
            </a:fld>
            <a:endParaRPr lang="zh-CN" altLang="en-US"/>
          </a:p>
        </p:txBody>
      </p:sp>
    </p:spTree>
    <p:extLst>
      <p:ext uri="{BB962C8B-B14F-4D97-AF65-F5344CB8AC3E}">
        <p14:creationId xmlns:p14="http://schemas.microsoft.com/office/powerpoint/2010/main" val="2766534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a:extLst>
              <a:ext uri="{FF2B5EF4-FFF2-40B4-BE49-F238E27FC236}">
                <a16:creationId xmlns:a16="http://schemas.microsoft.com/office/drawing/2014/main" id="{67DC4A05-5FB7-40A5-AE09-59B9D69AA090}"/>
              </a:ext>
            </a:extLst>
          </p:cNvPr>
          <p:cNvSpPr txBox="1"/>
          <p:nvPr/>
        </p:nvSpPr>
        <p:spPr>
          <a:xfrm>
            <a:off x="1181528" y="254295"/>
            <a:ext cx="7299532" cy="584775"/>
          </a:xfrm>
          <a:prstGeom prst="rect">
            <a:avLst/>
          </a:prstGeom>
          <a:noFill/>
        </p:spPr>
        <p:txBody>
          <a:bodyPr wrap="square" rtlCol="0">
            <a:spAutoFit/>
          </a:bodyPr>
          <a:lstStyle/>
          <a:p>
            <a:r>
              <a:rPr lang="en-US" altLang="zh-CN" sz="3200" spc="600" dirty="0">
                <a:cs typeface="+mn-ea"/>
                <a:sym typeface="+mn-lt"/>
              </a:rPr>
              <a:t>Overview</a:t>
            </a:r>
            <a:r>
              <a:rPr lang="zh-CN" altLang="en-US" sz="3200" spc="600" dirty="0">
                <a:cs typeface="+mn-ea"/>
                <a:sym typeface="+mn-lt"/>
              </a:rPr>
              <a:t>：</a:t>
            </a:r>
            <a:r>
              <a:rPr lang="en-US" altLang="zh-CN" sz="3200" spc="600" dirty="0">
                <a:cs typeface="+mn-ea"/>
                <a:sym typeface="+mn-lt"/>
              </a:rPr>
              <a:t>New Taxonomy </a:t>
            </a:r>
            <a:endParaRPr lang="zh-CN" altLang="en-US" sz="3200" spc="600" dirty="0">
              <a:cs typeface="+mn-ea"/>
              <a:sym typeface="+mn-lt"/>
            </a:endParaRPr>
          </a:p>
        </p:txBody>
      </p:sp>
      <p:pic>
        <p:nvPicPr>
          <p:cNvPr id="6" name="图片 5">
            <a:extLst>
              <a:ext uri="{FF2B5EF4-FFF2-40B4-BE49-F238E27FC236}">
                <a16:creationId xmlns:a16="http://schemas.microsoft.com/office/drawing/2014/main" id="{5DB74350-B20F-47B2-818E-67C27BB754F2}"/>
              </a:ext>
            </a:extLst>
          </p:cNvPr>
          <p:cNvPicPr>
            <a:picLocks noChangeAspect="1"/>
          </p:cNvPicPr>
          <p:nvPr/>
        </p:nvPicPr>
        <p:blipFill>
          <a:blip r:embed="rId4"/>
          <a:stretch>
            <a:fillRect/>
          </a:stretch>
        </p:blipFill>
        <p:spPr>
          <a:xfrm>
            <a:off x="4354969" y="724767"/>
            <a:ext cx="4719363" cy="6096687"/>
          </a:xfrm>
          <a:prstGeom prst="rect">
            <a:avLst/>
          </a:prstGeom>
        </p:spPr>
      </p:pic>
      <p:sp>
        <p:nvSpPr>
          <p:cNvPr id="8" name="矩形 7">
            <a:extLst>
              <a:ext uri="{FF2B5EF4-FFF2-40B4-BE49-F238E27FC236}">
                <a16:creationId xmlns:a16="http://schemas.microsoft.com/office/drawing/2014/main" id="{F42B2E81-9220-4DAC-9533-58D6C47FA25B}"/>
              </a:ext>
            </a:extLst>
          </p:cNvPr>
          <p:cNvSpPr/>
          <p:nvPr/>
        </p:nvSpPr>
        <p:spPr>
          <a:xfrm>
            <a:off x="662682" y="1859145"/>
            <a:ext cx="3403132" cy="2788840"/>
          </a:xfrm>
          <a:prstGeom prst="rect">
            <a:avLst/>
          </a:prstGeom>
        </p:spPr>
        <p:txBody>
          <a:bodyPr wrap="square">
            <a:spAutoFit/>
          </a:bodyPr>
          <a:lstStyle/>
          <a:p>
            <a:pPr marL="342900" indent="-342900">
              <a:lnSpc>
                <a:spcPct val="200000"/>
              </a:lnSpc>
              <a:buAutoNum type="arabicParenBoth"/>
            </a:pPr>
            <a:r>
              <a:rPr lang="en-US" altLang="zh-CN" b="1" dirty="0">
                <a:solidFill>
                  <a:srgbClr val="1A1A1A"/>
                </a:solidFill>
                <a:latin typeface="-apple-system"/>
              </a:rPr>
              <a:t>PTMs</a:t>
            </a:r>
            <a:r>
              <a:rPr lang="zh-CN" altLang="en-US" b="1" dirty="0">
                <a:solidFill>
                  <a:srgbClr val="1A1A1A"/>
                </a:solidFill>
                <a:latin typeface="-apple-system"/>
              </a:rPr>
              <a:t>使用的单词表示类型</a:t>
            </a:r>
            <a:endParaRPr lang="en-US" altLang="zh-CN" b="1" dirty="0">
              <a:solidFill>
                <a:srgbClr val="1A1A1A"/>
              </a:solidFill>
              <a:latin typeface="-apple-system"/>
            </a:endParaRPr>
          </a:p>
          <a:p>
            <a:pPr marL="342900" indent="-342900">
              <a:lnSpc>
                <a:spcPct val="200000"/>
              </a:lnSpc>
              <a:buAutoNum type="arabicParenBoth"/>
            </a:pPr>
            <a:r>
              <a:rPr lang="en-US" altLang="zh-CN" b="1" dirty="0">
                <a:solidFill>
                  <a:srgbClr val="1A1A1A"/>
                </a:solidFill>
                <a:latin typeface="-apple-system"/>
              </a:rPr>
              <a:t>PTMs</a:t>
            </a:r>
            <a:r>
              <a:rPr lang="zh-CN" altLang="en-US" b="1" dirty="0">
                <a:solidFill>
                  <a:srgbClr val="1A1A1A"/>
                </a:solidFill>
                <a:latin typeface="-apple-system"/>
              </a:rPr>
              <a:t>使用的主干网络</a:t>
            </a:r>
            <a:endParaRPr lang="en-US" altLang="zh-CN" b="1" dirty="0">
              <a:solidFill>
                <a:srgbClr val="1A1A1A"/>
              </a:solidFill>
              <a:latin typeface="-apple-system"/>
            </a:endParaRPr>
          </a:p>
          <a:p>
            <a:pPr marL="342900" indent="-342900">
              <a:lnSpc>
                <a:spcPct val="200000"/>
              </a:lnSpc>
              <a:buAutoNum type="arabicParenBoth"/>
            </a:pPr>
            <a:r>
              <a:rPr lang="en-US" altLang="zh-CN" b="1" dirty="0">
                <a:solidFill>
                  <a:srgbClr val="1A1A1A"/>
                </a:solidFill>
                <a:latin typeface="-apple-system"/>
              </a:rPr>
              <a:t>PTMs</a:t>
            </a:r>
            <a:r>
              <a:rPr lang="zh-CN" altLang="en-US" b="1" dirty="0">
                <a:solidFill>
                  <a:srgbClr val="1A1A1A"/>
                </a:solidFill>
                <a:latin typeface="-apple-system"/>
              </a:rPr>
              <a:t>使用的预训练任务类型</a:t>
            </a:r>
            <a:endParaRPr lang="en-US" altLang="zh-CN" b="1" dirty="0">
              <a:solidFill>
                <a:srgbClr val="1A1A1A"/>
              </a:solidFill>
              <a:latin typeface="-apple-system"/>
            </a:endParaRPr>
          </a:p>
          <a:p>
            <a:pPr marL="342900" indent="-342900">
              <a:lnSpc>
                <a:spcPct val="200000"/>
              </a:lnSpc>
              <a:buAutoNum type="arabicParenBoth"/>
            </a:pPr>
            <a:r>
              <a:rPr lang="zh-CN" altLang="en-US" b="1" dirty="0">
                <a:solidFill>
                  <a:srgbClr val="1A1A1A"/>
                </a:solidFill>
                <a:latin typeface="-apple-system"/>
              </a:rPr>
              <a:t>为特定类型的场景或输入设计的</a:t>
            </a:r>
            <a:r>
              <a:rPr lang="en-US" altLang="zh-CN" b="1" dirty="0">
                <a:solidFill>
                  <a:srgbClr val="1A1A1A"/>
                </a:solidFill>
                <a:latin typeface="-apple-system"/>
              </a:rPr>
              <a:t>PTMs</a:t>
            </a:r>
            <a:r>
              <a:rPr lang="zh-CN" altLang="en-US" b="1" dirty="0">
                <a:solidFill>
                  <a:srgbClr val="1A1A1A"/>
                </a:solidFill>
                <a:latin typeface="-apple-system"/>
              </a:rPr>
              <a:t>。</a:t>
            </a:r>
            <a:endParaRPr lang="zh-CN" altLang="en-US" dirty="0">
              <a:effectLst/>
            </a:endParaRPr>
          </a:p>
        </p:txBody>
      </p:sp>
      <p:sp>
        <p:nvSpPr>
          <p:cNvPr id="3" name="灯片编号占位符 2">
            <a:extLst>
              <a:ext uri="{FF2B5EF4-FFF2-40B4-BE49-F238E27FC236}">
                <a16:creationId xmlns:a16="http://schemas.microsoft.com/office/drawing/2014/main" id="{0E03BAC9-36AB-4613-B101-70895881FDC6}"/>
              </a:ext>
            </a:extLst>
          </p:cNvPr>
          <p:cNvSpPr>
            <a:spLocks noGrp="1"/>
          </p:cNvSpPr>
          <p:nvPr>
            <p:ph type="sldNum" sz="quarter" idx="12"/>
          </p:nvPr>
        </p:nvSpPr>
        <p:spPr/>
        <p:txBody>
          <a:bodyPr/>
          <a:lstStyle/>
          <a:p>
            <a:fld id="{82AC959B-36DA-44CA-926B-D3617CCBB2A6}" type="slidenum">
              <a:rPr lang="zh-CN" altLang="en-US" smtClean="0"/>
              <a:t>13</a:t>
            </a:fld>
            <a:endParaRPr lang="zh-CN" altLang="en-US"/>
          </a:p>
        </p:txBody>
      </p:sp>
    </p:spTree>
    <p:extLst>
      <p:ext uri="{BB962C8B-B14F-4D97-AF65-F5344CB8AC3E}">
        <p14:creationId xmlns:p14="http://schemas.microsoft.com/office/powerpoint/2010/main" val="1628118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文本框 39">
            <a:extLst>
              <a:ext uri="{FF2B5EF4-FFF2-40B4-BE49-F238E27FC236}">
                <a16:creationId xmlns:a16="http://schemas.microsoft.com/office/drawing/2014/main" id="{452FF7A1-7D37-4401-90BE-12577FFC95E4}"/>
              </a:ext>
            </a:extLst>
          </p:cNvPr>
          <p:cNvSpPr txBox="1"/>
          <p:nvPr/>
        </p:nvSpPr>
        <p:spPr>
          <a:xfrm>
            <a:off x="2248652" y="1200551"/>
            <a:ext cx="3626777" cy="461665"/>
          </a:xfrm>
          <a:prstGeom prst="rect">
            <a:avLst/>
          </a:prstGeom>
          <a:noFill/>
        </p:spPr>
        <p:txBody>
          <a:bodyPr wrap="square" rtlCol="0">
            <a:spAutoFit/>
          </a:bodyPr>
          <a:lstStyle/>
          <a:p>
            <a:r>
              <a:rPr lang="en-US" altLang="zh-CN" sz="2400" b="1" dirty="0">
                <a:solidFill>
                  <a:srgbClr val="C00000"/>
                </a:solidFill>
              </a:rPr>
              <a:t>Transformer</a:t>
            </a:r>
            <a:r>
              <a:rPr lang="zh-CN" altLang="en-US" sz="2400" b="1" dirty="0">
                <a:solidFill>
                  <a:srgbClr val="C00000"/>
                </a:solidFill>
              </a:rPr>
              <a:t>结构</a:t>
            </a:r>
          </a:p>
        </p:txBody>
      </p:sp>
      <p:pic>
        <p:nvPicPr>
          <p:cNvPr id="3" name="图片 2">
            <a:extLst>
              <a:ext uri="{FF2B5EF4-FFF2-40B4-BE49-F238E27FC236}">
                <a16:creationId xmlns:a16="http://schemas.microsoft.com/office/drawing/2014/main" id="{5814AB41-9B68-47F3-B2FE-A96BBEA2B902}"/>
              </a:ext>
            </a:extLst>
          </p:cNvPr>
          <p:cNvPicPr>
            <a:picLocks noChangeAspect="1"/>
          </p:cNvPicPr>
          <p:nvPr/>
        </p:nvPicPr>
        <p:blipFill>
          <a:blip r:embed="rId4"/>
          <a:stretch>
            <a:fillRect/>
          </a:stretch>
        </p:blipFill>
        <p:spPr>
          <a:xfrm>
            <a:off x="7216944" y="546682"/>
            <a:ext cx="3903094" cy="5755177"/>
          </a:xfrm>
          <a:prstGeom prst="rect">
            <a:avLst/>
          </a:prstGeom>
        </p:spPr>
      </p:pic>
      <p:pic>
        <p:nvPicPr>
          <p:cNvPr id="5" name="图片 4">
            <a:extLst>
              <a:ext uri="{FF2B5EF4-FFF2-40B4-BE49-F238E27FC236}">
                <a16:creationId xmlns:a16="http://schemas.microsoft.com/office/drawing/2014/main" id="{9FD498E9-2692-42B5-84F3-FF530D501BFD}"/>
              </a:ext>
            </a:extLst>
          </p:cNvPr>
          <p:cNvPicPr>
            <a:picLocks noChangeAspect="1"/>
          </p:cNvPicPr>
          <p:nvPr/>
        </p:nvPicPr>
        <p:blipFill>
          <a:blip r:embed="rId5"/>
          <a:stretch>
            <a:fillRect/>
          </a:stretch>
        </p:blipFill>
        <p:spPr>
          <a:xfrm>
            <a:off x="915563" y="3902326"/>
            <a:ext cx="5870923" cy="1863467"/>
          </a:xfrm>
          <a:prstGeom prst="rect">
            <a:avLst/>
          </a:prstGeom>
        </p:spPr>
      </p:pic>
      <p:sp>
        <p:nvSpPr>
          <p:cNvPr id="6" name="灯片编号占位符 5">
            <a:extLst>
              <a:ext uri="{FF2B5EF4-FFF2-40B4-BE49-F238E27FC236}">
                <a16:creationId xmlns:a16="http://schemas.microsoft.com/office/drawing/2014/main" id="{15287F0C-BBFA-4C6D-8F76-6B02752BBCDD}"/>
              </a:ext>
            </a:extLst>
          </p:cNvPr>
          <p:cNvSpPr>
            <a:spLocks noGrp="1"/>
          </p:cNvSpPr>
          <p:nvPr>
            <p:ph type="sldNum" sz="quarter" idx="12"/>
          </p:nvPr>
        </p:nvSpPr>
        <p:spPr/>
        <p:txBody>
          <a:bodyPr/>
          <a:lstStyle/>
          <a:p>
            <a:fld id="{82AC959B-36DA-44CA-926B-D3617CCBB2A6}" type="slidenum">
              <a:rPr lang="zh-CN" altLang="en-US" smtClean="0"/>
              <a:t>14</a:t>
            </a:fld>
            <a:endParaRPr lang="zh-CN" altLang="en-US"/>
          </a:p>
        </p:txBody>
      </p:sp>
      <p:pic>
        <p:nvPicPr>
          <p:cNvPr id="7" name="图片 6">
            <a:extLst>
              <a:ext uri="{FF2B5EF4-FFF2-40B4-BE49-F238E27FC236}">
                <a16:creationId xmlns:a16="http://schemas.microsoft.com/office/drawing/2014/main" id="{0E215FC0-110C-4B51-9462-AF6CF6FEBA42}"/>
              </a:ext>
            </a:extLst>
          </p:cNvPr>
          <p:cNvPicPr>
            <a:picLocks noChangeAspect="1"/>
          </p:cNvPicPr>
          <p:nvPr/>
        </p:nvPicPr>
        <p:blipFill>
          <a:blip r:embed="rId6"/>
          <a:stretch>
            <a:fillRect/>
          </a:stretch>
        </p:blipFill>
        <p:spPr>
          <a:xfrm>
            <a:off x="915562" y="2023697"/>
            <a:ext cx="5870923" cy="1405303"/>
          </a:xfrm>
          <a:prstGeom prst="rect">
            <a:avLst/>
          </a:prstGeom>
        </p:spPr>
      </p:pic>
      <p:sp>
        <p:nvSpPr>
          <p:cNvPr id="4" name="文本框 3">
            <a:extLst>
              <a:ext uri="{FF2B5EF4-FFF2-40B4-BE49-F238E27FC236}">
                <a16:creationId xmlns:a16="http://schemas.microsoft.com/office/drawing/2014/main" id="{D250CE61-A7A5-4D62-A11C-ADEAC5747F06}"/>
              </a:ext>
            </a:extLst>
          </p:cNvPr>
          <p:cNvSpPr txBox="1"/>
          <p:nvPr/>
        </p:nvSpPr>
        <p:spPr>
          <a:xfrm>
            <a:off x="1181527" y="254295"/>
            <a:ext cx="8150041" cy="584775"/>
          </a:xfrm>
          <a:prstGeom prst="rect">
            <a:avLst/>
          </a:prstGeom>
          <a:noFill/>
        </p:spPr>
        <p:txBody>
          <a:bodyPr wrap="square" rtlCol="0">
            <a:spAutoFit/>
          </a:bodyPr>
          <a:lstStyle/>
          <a:p>
            <a:r>
              <a:rPr lang="en-US" altLang="zh-CN" sz="3200" spc="600" dirty="0">
                <a:cs typeface="+mn-ea"/>
                <a:sym typeface="+mn-lt"/>
              </a:rPr>
              <a:t>Overview</a:t>
            </a:r>
            <a:r>
              <a:rPr lang="zh-CN" altLang="en-US" sz="3200" spc="600" dirty="0">
                <a:cs typeface="+mn-ea"/>
                <a:sym typeface="+mn-lt"/>
              </a:rPr>
              <a:t>：</a:t>
            </a:r>
            <a:r>
              <a:rPr lang="en-US" altLang="zh-CN" sz="3200" spc="600" dirty="0">
                <a:cs typeface="+mn-ea"/>
                <a:sym typeface="+mn-lt"/>
              </a:rPr>
              <a:t>Architecture</a:t>
            </a:r>
            <a:endParaRPr lang="zh-CN" altLang="en-US" sz="3200" spc="600" dirty="0">
              <a:cs typeface="+mn-ea"/>
              <a:sym typeface="+mn-lt"/>
            </a:endParaRPr>
          </a:p>
        </p:txBody>
      </p:sp>
    </p:spTree>
    <p:extLst>
      <p:ext uri="{BB962C8B-B14F-4D97-AF65-F5344CB8AC3E}">
        <p14:creationId xmlns:p14="http://schemas.microsoft.com/office/powerpoint/2010/main" val="258312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 name="组合 5"/>
          <p:cNvGrpSpPr/>
          <p:nvPr/>
        </p:nvGrpSpPr>
        <p:grpSpPr>
          <a:xfrm>
            <a:off x="6434689" y="4810223"/>
            <a:ext cx="5359185" cy="1381223"/>
            <a:chOff x="9029821" y="3139323"/>
            <a:chExt cx="2457329" cy="1381223"/>
          </a:xfrm>
        </p:grpSpPr>
        <p:sp>
          <p:nvSpPr>
            <p:cNvPr id="29" name="îŝḷîḓé-文本框 11"/>
            <p:cNvSpPr txBox="1"/>
            <p:nvPr/>
          </p:nvSpPr>
          <p:spPr>
            <a:xfrm>
              <a:off x="9029821" y="3436344"/>
              <a:ext cx="2457329" cy="1084202"/>
            </a:xfrm>
            <a:prstGeom prst="rect">
              <a:avLst/>
            </a:prstGeom>
            <a:noFill/>
          </p:spPr>
          <p:txBody>
            <a:bodyPr wrap="square" lIns="72000" tIns="0" rIns="72000" bIns="0" anchor="ctr" anchorCtr="0">
              <a:normAutofit/>
            </a:bodyPr>
            <a:lstStyle/>
            <a:p>
              <a:pPr marL="285750" indent="-285750" defTabSz="914378">
                <a:lnSpc>
                  <a:spcPct val="120000"/>
                </a:lnSpc>
                <a:buFont typeface="Wingdings" panose="05000000000000000000" pitchFamily="2" charset="2"/>
                <a:buChar char="l"/>
                <a:defRPr/>
              </a:pPr>
              <a:r>
                <a:rPr lang="zh-CN" altLang="en-US" sz="1400" dirty="0">
                  <a:cs typeface="+mn-ea"/>
                  <a:sym typeface="+mn-lt"/>
                </a:rPr>
                <a:t>监督学习和无监督学习的混合</a:t>
              </a:r>
              <a:endParaRPr lang="en-US" altLang="zh-CN" sz="1400" dirty="0">
                <a:cs typeface="+mn-ea"/>
                <a:sym typeface="+mn-lt"/>
              </a:endParaRPr>
            </a:p>
            <a:p>
              <a:pPr marL="285750" indent="-285750" defTabSz="914378">
                <a:lnSpc>
                  <a:spcPct val="120000"/>
                </a:lnSpc>
                <a:buFont typeface="Wingdings" panose="05000000000000000000" pitchFamily="2" charset="2"/>
                <a:buChar char="l"/>
                <a:defRPr/>
              </a:pPr>
              <a:r>
                <a:rPr lang="zh-CN" altLang="en-US" sz="1400" dirty="0">
                  <a:cs typeface="+mn-ea"/>
                  <a:sym typeface="+mn-lt"/>
                </a:rPr>
                <a:t>学习形式与监督学习一致，但训练数据的标签是自动产生的</a:t>
              </a:r>
              <a:endParaRPr lang="en-US" altLang="zh-CN" sz="1400" dirty="0">
                <a:cs typeface="+mn-ea"/>
                <a:sym typeface="+mn-lt"/>
              </a:endParaRPr>
            </a:p>
            <a:p>
              <a:pPr marL="285750" indent="-285750" defTabSz="914378">
                <a:lnSpc>
                  <a:spcPct val="120000"/>
                </a:lnSpc>
                <a:buFont typeface="Wingdings" panose="05000000000000000000" pitchFamily="2" charset="2"/>
                <a:buChar char="l"/>
                <a:defRPr/>
              </a:pPr>
              <a:r>
                <a:rPr lang="zh-CN" altLang="en-US" sz="1400" dirty="0">
                  <a:cs typeface="+mn-ea"/>
                  <a:sym typeface="+mn-lt"/>
                </a:rPr>
                <a:t>从其他输入中的任意部分的某种形式，预测输入中的其他部分，</a:t>
              </a:r>
              <a:endParaRPr lang="zh-CN" altLang="en-US" sz="1400" dirty="0"/>
            </a:p>
          </p:txBody>
        </p:sp>
        <p:sp>
          <p:nvSpPr>
            <p:cNvPr id="30" name="îŝḷîḓé-Rectangle 31"/>
            <p:cNvSpPr/>
            <p:nvPr/>
          </p:nvSpPr>
          <p:spPr>
            <a:xfrm>
              <a:off x="9029821" y="3139323"/>
              <a:ext cx="2457329" cy="246221"/>
            </a:xfrm>
            <a:prstGeom prst="rect">
              <a:avLst/>
            </a:prstGeom>
          </p:spPr>
          <p:txBody>
            <a:bodyPr wrap="none" lIns="72000" tIns="0" rIns="72000" bIns="0">
              <a:noAutofit/>
            </a:bodyPr>
            <a:lstStyle/>
            <a:p>
              <a:pPr lvl="0" defTabSz="914378">
                <a:defRPr/>
              </a:pPr>
              <a:r>
                <a:rPr lang="en-US" altLang="zh-CN" sz="2000" b="1" dirty="0">
                  <a:solidFill>
                    <a:schemeClr val="accent4"/>
                  </a:solidFill>
                </a:rPr>
                <a:t>Self-Supervised Learning</a:t>
              </a:r>
              <a:r>
                <a:rPr lang="zh-CN" altLang="en-US" sz="2000" b="1" dirty="0">
                  <a:solidFill>
                    <a:schemeClr val="accent4"/>
                  </a:solidFill>
                </a:rPr>
                <a:t>（自指导）</a:t>
              </a:r>
            </a:p>
          </p:txBody>
        </p:sp>
      </p:grpSp>
      <p:grpSp>
        <p:nvGrpSpPr>
          <p:cNvPr id="9" name="组合 8"/>
          <p:cNvGrpSpPr/>
          <p:nvPr/>
        </p:nvGrpSpPr>
        <p:grpSpPr>
          <a:xfrm>
            <a:off x="6434688" y="3429000"/>
            <a:ext cx="4717726" cy="935134"/>
            <a:chOff x="9029820" y="3139323"/>
            <a:chExt cx="2457330" cy="935134"/>
          </a:xfrm>
        </p:grpSpPr>
        <p:sp>
          <p:nvSpPr>
            <p:cNvPr id="16" name="îŝḷîḓé-文本框 24"/>
            <p:cNvSpPr txBox="1"/>
            <p:nvPr/>
          </p:nvSpPr>
          <p:spPr>
            <a:xfrm>
              <a:off x="9029820" y="3484901"/>
              <a:ext cx="2457329" cy="589556"/>
            </a:xfrm>
            <a:prstGeom prst="rect">
              <a:avLst/>
            </a:prstGeom>
            <a:noFill/>
          </p:spPr>
          <p:txBody>
            <a:bodyPr wrap="square" lIns="72000" tIns="0" rIns="72000" bIns="0" anchor="ctr" anchorCtr="0">
              <a:normAutofit/>
            </a:bodyPr>
            <a:lstStyle/>
            <a:p>
              <a:pPr defTabSz="914378">
                <a:lnSpc>
                  <a:spcPct val="120000"/>
                </a:lnSpc>
                <a:defRPr/>
              </a:pPr>
              <a:r>
                <a:rPr lang="zh-CN" altLang="en-US" sz="1400" dirty="0">
                  <a:cs typeface="+mn-ea"/>
                  <a:sym typeface="+mn-lt"/>
                </a:rPr>
                <a:t>从未标注的语料中找到隐含知识，比如聚类、密集度、潜在表示。</a:t>
              </a:r>
              <a:endParaRPr lang="zh-CN" altLang="en-US" sz="1400" dirty="0"/>
            </a:p>
          </p:txBody>
        </p:sp>
        <p:sp>
          <p:nvSpPr>
            <p:cNvPr id="17" name="îŝḷîḓé-Rectangle 18"/>
            <p:cNvSpPr/>
            <p:nvPr/>
          </p:nvSpPr>
          <p:spPr>
            <a:xfrm>
              <a:off x="9029821" y="3139323"/>
              <a:ext cx="2457329" cy="246221"/>
            </a:xfrm>
            <a:prstGeom prst="rect">
              <a:avLst/>
            </a:prstGeom>
          </p:spPr>
          <p:txBody>
            <a:bodyPr wrap="none" lIns="72000" tIns="0" rIns="72000" bIns="0">
              <a:noAutofit/>
            </a:bodyPr>
            <a:lstStyle/>
            <a:p>
              <a:pPr lvl="0" defTabSz="914378">
                <a:defRPr/>
              </a:pPr>
              <a:r>
                <a:rPr lang="en-US" altLang="zh-CN" sz="2000" b="1" dirty="0">
                  <a:solidFill>
                    <a:schemeClr val="accent4"/>
                  </a:solidFill>
                </a:rPr>
                <a:t>Unsupervised Learning</a:t>
              </a:r>
              <a:endParaRPr lang="zh-CN" altLang="en-US" sz="2000" b="1" dirty="0">
                <a:solidFill>
                  <a:schemeClr val="accent4"/>
                </a:solidFill>
              </a:endParaRPr>
            </a:p>
          </p:txBody>
        </p:sp>
      </p:grpSp>
      <p:grpSp>
        <p:nvGrpSpPr>
          <p:cNvPr id="11" name="组合 10"/>
          <p:cNvGrpSpPr/>
          <p:nvPr/>
        </p:nvGrpSpPr>
        <p:grpSpPr>
          <a:xfrm>
            <a:off x="6434689" y="2047777"/>
            <a:ext cx="5142267" cy="886577"/>
            <a:chOff x="9029821" y="3139323"/>
            <a:chExt cx="2457329" cy="886577"/>
          </a:xfrm>
        </p:grpSpPr>
        <p:sp>
          <p:nvSpPr>
            <p:cNvPr id="12" name="îŝḷîḓé-文本框 30"/>
            <p:cNvSpPr txBox="1"/>
            <p:nvPr/>
          </p:nvSpPr>
          <p:spPr>
            <a:xfrm>
              <a:off x="9029821" y="3436344"/>
              <a:ext cx="2457329" cy="589556"/>
            </a:xfrm>
            <a:prstGeom prst="rect">
              <a:avLst/>
            </a:prstGeom>
            <a:noFill/>
          </p:spPr>
          <p:txBody>
            <a:bodyPr wrap="square" lIns="72000" tIns="0" rIns="72000" bIns="0" anchor="ctr" anchorCtr="0">
              <a:normAutofit/>
            </a:bodyPr>
            <a:lstStyle/>
            <a:p>
              <a:pPr defTabSz="914378">
                <a:lnSpc>
                  <a:spcPct val="120000"/>
                </a:lnSpc>
                <a:defRPr/>
              </a:pPr>
              <a:r>
                <a:rPr lang="zh-CN" altLang="en-US" sz="1400" dirty="0"/>
                <a:t>在包含有输入</a:t>
              </a:r>
              <a:r>
                <a:rPr lang="en-US" altLang="zh-CN" sz="1400" dirty="0"/>
                <a:t>-</a:t>
              </a:r>
              <a:r>
                <a:rPr lang="zh-CN" altLang="en-US" sz="1400" dirty="0"/>
                <a:t>输出对的训练数据上，学习输入</a:t>
              </a:r>
              <a:r>
                <a:rPr lang="en-US" altLang="zh-CN" sz="1400" dirty="0"/>
                <a:t>-</a:t>
              </a:r>
              <a:r>
                <a:rPr lang="zh-CN" altLang="en-US" sz="1400" dirty="0"/>
                <a:t>输出的对应</a:t>
              </a:r>
              <a:r>
                <a:rPr lang="en-US" altLang="zh-CN" sz="1400" dirty="0"/>
                <a:t>;</a:t>
              </a:r>
            </a:p>
            <a:p>
              <a:pPr defTabSz="914378">
                <a:lnSpc>
                  <a:spcPct val="120000"/>
                </a:lnSpc>
                <a:defRPr/>
              </a:pPr>
              <a:r>
                <a:rPr lang="zh-CN" altLang="en-US" sz="1400" dirty="0"/>
                <a:t>只有</a:t>
              </a:r>
              <a:r>
                <a:rPr lang="zh-CN" altLang="en-US" sz="1400" b="1" dirty="0">
                  <a:solidFill>
                    <a:schemeClr val="bg1">
                      <a:lumMod val="50000"/>
                    </a:schemeClr>
                  </a:solidFill>
                </a:rPr>
                <a:t>机器翻译（</a:t>
              </a:r>
              <a:r>
                <a:rPr lang="en-US" altLang="zh-CN" sz="1400" b="1" dirty="0">
                  <a:solidFill>
                    <a:schemeClr val="bg1">
                      <a:lumMod val="50000"/>
                    </a:schemeClr>
                  </a:solidFill>
                </a:rPr>
                <a:t>MT</a:t>
              </a:r>
              <a:r>
                <a:rPr lang="zh-CN" altLang="en-US" sz="1400" b="1" dirty="0">
                  <a:solidFill>
                    <a:schemeClr val="bg1">
                      <a:lumMod val="50000"/>
                    </a:schemeClr>
                  </a:solidFill>
                </a:rPr>
                <a:t>）</a:t>
              </a:r>
              <a:r>
                <a:rPr lang="zh-CN" altLang="en-US" sz="1400" dirty="0"/>
                <a:t>这个任务，才有大规模的输入</a:t>
              </a:r>
              <a:r>
                <a:rPr lang="en-US" altLang="zh-CN" sz="1400" dirty="0"/>
                <a:t>-</a:t>
              </a:r>
              <a:r>
                <a:rPr lang="zh-CN" altLang="en-US" sz="1400" dirty="0"/>
                <a:t>输出对数据。</a:t>
              </a:r>
            </a:p>
          </p:txBody>
        </p:sp>
        <p:sp>
          <p:nvSpPr>
            <p:cNvPr id="13" name="îŝḷîḓé-Rectangle 14"/>
            <p:cNvSpPr/>
            <p:nvPr/>
          </p:nvSpPr>
          <p:spPr>
            <a:xfrm>
              <a:off x="9029821" y="3139323"/>
              <a:ext cx="2457329" cy="246221"/>
            </a:xfrm>
            <a:prstGeom prst="rect">
              <a:avLst/>
            </a:prstGeom>
          </p:spPr>
          <p:txBody>
            <a:bodyPr wrap="none" lIns="72000" tIns="0" rIns="72000" bIns="0">
              <a:noAutofit/>
            </a:bodyPr>
            <a:lstStyle/>
            <a:p>
              <a:pPr lvl="0" defTabSz="914378">
                <a:defRPr/>
              </a:pPr>
              <a:r>
                <a:rPr lang="en-US" altLang="zh-CN" sz="2000" b="1" dirty="0">
                  <a:solidFill>
                    <a:schemeClr val="accent4"/>
                  </a:solidFill>
                </a:rPr>
                <a:t>Supervised Learning</a:t>
              </a:r>
              <a:endParaRPr lang="zh-CN" altLang="en-US" sz="2000" b="1" dirty="0">
                <a:solidFill>
                  <a:schemeClr val="accent4"/>
                </a:solidFill>
              </a:endParaRPr>
            </a:p>
          </p:txBody>
        </p:sp>
      </p:grpSp>
      <p:pic>
        <p:nvPicPr>
          <p:cNvPr id="81" name="图片 80">
            <a:extLst>
              <a:ext uri="{FF2B5EF4-FFF2-40B4-BE49-F238E27FC236}">
                <a16:creationId xmlns:a16="http://schemas.microsoft.com/office/drawing/2014/main" id="{31D44B2F-D788-472A-A28E-5EA032C3BFA8}"/>
              </a:ext>
            </a:extLst>
          </p:cNvPr>
          <p:cNvPicPr>
            <a:picLocks noChangeAspect="1"/>
          </p:cNvPicPr>
          <p:nvPr/>
        </p:nvPicPr>
        <p:blipFill>
          <a:blip r:embed="rId4"/>
          <a:stretch>
            <a:fillRect/>
          </a:stretch>
        </p:blipFill>
        <p:spPr>
          <a:xfrm>
            <a:off x="398125" y="2344798"/>
            <a:ext cx="5697876" cy="2647045"/>
          </a:xfrm>
          <a:prstGeom prst="rect">
            <a:avLst/>
          </a:prstGeom>
        </p:spPr>
      </p:pic>
      <p:sp>
        <p:nvSpPr>
          <p:cNvPr id="4" name="灯片编号占位符 3">
            <a:extLst>
              <a:ext uri="{FF2B5EF4-FFF2-40B4-BE49-F238E27FC236}">
                <a16:creationId xmlns:a16="http://schemas.microsoft.com/office/drawing/2014/main" id="{F960577E-A956-4F6B-8E59-666B4D08D4D4}"/>
              </a:ext>
            </a:extLst>
          </p:cNvPr>
          <p:cNvSpPr>
            <a:spLocks noGrp="1"/>
          </p:cNvSpPr>
          <p:nvPr>
            <p:ph type="sldNum" sz="quarter" idx="12"/>
          </p:nvPr>
        </p:nvSpPr>
        <p:spPr/>
        <p:txBody>
          <a:bodyPr/>
          <a:lstStyle/>
          <a:p>
            <a:fld id="{82AC959B-36DA-44CA-926B-D3617CCBB2A6}" type="slidenum">
              <a:rPr lang="zh-CN" altLang="en-US" smtClean="0"/>
              <a:t>15</a:t>
            </a:fld>
            <a:endParaRPr lang="zh-CN" altLang="en-US"/>
          </a:p>
        </p:txBody>
      </p:sp>
      <p:sp>
        <p:nvSpPr>
          <p:cNvPr id="5" name="文本框 4">
            <a:extLst>
              <a:ext uri="{FF2B5EF4-FFF2-40B4-BE49-F238E27FC236}">
                <a16:creationId xmlns:a16="http://schemas.microsoft.com/office/drawing/2014/main" id="{3BE0D5E3-DB5F-48BC-ACC4-2B0314F9E833}"/>
              </a:ext>
            </a:extLst>
          </p:cNvPr>
          <p:cNvSpPr txBox="1"/>
          <p:nvPr/>
        </p:nvSpPr>
        <p:spPr>
          <a:xfrm>
            <a:off x="5211929" y="1053553"/>
            <a:ext cx="3626777" cy="461665"/>
          </a:xfrm>
          <a:prstGeom prst="rect">
            <a:avLst/>
          </a:prstGeom>
          <a:noFill/>
        </p:spPr>
        <p:txBody>
          <a:bodyPr wrap="square" rtlCol="0">
            <a:spAutoFit/>
          </a:bodyPr>
          <a:lstStyle/>
          <a:p>
            <a:r>
              <a:rPr lang="zh-CN" altLang="en-US" sz="2400" b="1" dirty="0">
                <a:solidFill>
                  <a:srgbClr val="C00000"/>
                </a:solidFill>
              </a:rPr>
              <a:t>预训练任务</a:t>
            </a:r>
          </a:p>
        </p:txBody>
      </p:sp>
      <p:sp>
        <p:nvSpPr>
          <p:cNvPr id="10" name="文本框 9">
            <a:extLst>
              <a:ext uri="{FF2B5EF4-FFF2-40B4-BE49-F238E27FC236}">
                <a16:creationId xmlns:a16="http://schemas.microsoft.com/office/drawing/2014/main" id="{7B299C0A-CA4C-41FE-84CF-6FB734116E75}"/>
              </a:ext>
            </a:extLst>
          </p:cNvPr>
          <p:cNvSpPr txBox="1"/>
          <p:nvPr/>
        </p:nvSpPr>
        <p:spPr>
          <a:xfrm>
            <a:off x="1181527" y="254295"/>
            <a:ext cx="8150041" cy="584775"/>
          </a:xfrm>
          <a:prstGeom prst="rect">
            <a:avLst/>
          </a:prstGeom>
          <a:noFill/>
        </p:spPr>
        <p:txBody>
          <a:bodyPr wrap="square" rtlCol="0">
            <a:spAutoFit/>
          </a:bodyPr>
          <a:lstStyle/>
          <a:p>
            <a:r>
              <a:rPr lang="en-US" altLang="zh-CN" sz="3200" spc="600" dirty="0">
                <a:cs typeface="+mn-ea"/>
                <a:sym typeface="+mn-lt"/>
              </a:rPr>
              <a:t>Overview</a:t>
            </a:r>
            <a:r>
              <a:rPr lang="zh-CN" altLang="en-US" sz="3200" spc="600" dirty="0">
                <a:cs typeface="+mn-ea"/>
                <a:sym typeface="+mn-lt"/>
              </a:rPr>
              <a:t>：</a:t>
            </a:r>
            <a:r>
              <a:rPr lang="en-US" altLang="zh-CN" sz="3200" spc="600" dirty="0">
                <a:cs typeface="+mn-ea"/>
                <a:sym typeface="+mn-lt"/>
              </a:rPr>
              <a:t> Pre-training Tasks </a:t>
            </a:r>
            <a:endParaRPr lang="zh-CN" altLang="en-US" sz="3200" spc="600" dirty="0">
              <a:cs typeface="+mn-ea"/>
              <a:sym typeface="+mn-lt"/>
            </a:endParaRPr>
          </a:p>
        </p:txBody>
      </p:sp>
    </p:spTree>
    <p:extLst>
      <p:ext uri="{BB962C8B-B14F-4D97-AF65-F5344CB8AC3E}">
        <p14:creationId xmlns:p14="http://schemas.microsoft.com/office/powerpoint/2010/main" val="1607431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1181528" y="254295"/>
            <a:ext cx="6525558" cy="584775"/>
          </a:xfrm>
          <a:prstGeom prst="rect">
            <a:avLst/>
          </a:prstGeom>
          <a:noFill/>
        </p:spPr>
        <p:txBody>
          <a:bodyPr wrap="square" rtlCol="0">
            <a:spAutoFit/>
          </a:bodyPr>
          <a:lstStyle/>
          <a:p>
            <a:r>
              <a:rPr lang="en-US" altLang="zh-CN" sz="3200" spc="600" dirty="0">
                <a:cs typeface="+mn-ea"/>
                <a:sym typeface="+mn-lt"/>
              </a:rPr>
              <a:t>Overview </a:t>
            </a:r>
            <a:endParaRPr lang="zh-CN" altLang="en-US" sz="3200" spc="600" dirty="0">
              <a:cs typeface="+mn-ea"/>
              <a:sym typeface="+mn-lt"/>
            </a:endParaRPr>
          </a:p>
        </p:txBody>
      </p:sp>
      <p:graphicFrame>
        <p:nvGraphicFramePr>
          <p:cNvPr id="31" name="表格 31">
            <a:extLst>
              <a:ext uri="{FF2B5EF4-FFF2-40B4-BE49-F238E27FC236}">
                <a16:creationId xmlns:a16="http://schemas.microsoft.com/office/drawing/2014/main" id="{103EB2C5-E270-4F97-9CF5-31567A64FB6E}"/>
              </a:ext>
            </a:extLst>
          </p:cNvPr>
          <p:cNvGraphicFramePr>
            <a:graphicFrameLocks noGrp="1"/>
          </p:cNvGraphicFramePr>
          <p:nvPr>
            <p:extLst>
              <p:ext uri="{D42A27DB-BD31-4B8C-83A1-F6EECF244321}">
                <p14:modId xmlns:p14="http://schemas.microsoft.com/office/powerpoint/2010/main" val="3280603439"/>
              </p:ext>
            </p:extLst>
          </p:nvPr>
        </p:nvGraphicFramePr>
        <p:xfrm>
          <a:off x="0" y="1219572"/>
          <a:ext cx="1027415" cy="4665415"/>
        </p:xfrm>
        <a:graphic>
          <a:graphicData uri="http://schemas.openxmlformats.org/drawingml/2006/table">
            <a:tbl>
              <a:tblPr firstRow="1" bandRow="1">
                <a:tableStyleId>{5C22544A-7EE6-4342-B048-85BDC9FD1C3A}</a:tableStyleId>
              </a:tblPr>
              <a:tblGrid>
                <a:gridCol w="1027415">
                  <a:extLst>
                    <a:ext uri="{9D8B030D-6E8A-4147-A177-3AD203B41FA5}">
                      <a16:colId xmlns:a16="http://schemas.microsoft.com/office/drawing/2014/main" val="1542261902"/>
                    </a:ext>
                  </a:extLst>
                </a:gridCol>
              </a:tblGrid>
              <a:tr h="933083">
                <a:tc>
                  <a:txBody>
                    <a:bodyPr/>
                    <a:lstStyle/>
                    <a:p>
                      <a:pPr algn="ctr"/>
                      <a:r>
                        <a:rPr lang="en-US" altLang="zh-CN" dirty="0"/>
                        <a:t>LM</a:t>
                      </a:r>
                      <a:endParaRPr lang="zh-CN" altLang="en-US" dirty="0"/>
                    </a:p>
                  </a:txBody>
                  <a:tcPr anchor="ctr">
                    <a:solidFill>
                      <a:srgbClr val="715370"/>
                    </a:solidFill>
                  </a:tcPr>
                </a:tc>
                <a:extLst>
                  <a:ext uri="{0D108BD9-81ED-4DB2-BD59-A6C34878D82A}">
                    <a16:rowId xmlns:a16="http://schemas.microsoft.com/office/drawing/2014/main" val="3189541892"/>
                  </a:ext>
                </a:extLst>
              </a:tr>
              <a:tr h="933083">
                <a:tc>
                  <a:txBody>
                    <a:bodyPr/>
                    <a:lstStyle/>
                    <a:p>
                      <a:pPr algn="ctr"/>
                      <a:r>
                        <a:rPr lang="en-US" altLang="zh-CN" dirty="0"/>
                        <a:t>MLM</a:t>
                      </a:r>
                      <a:endParaRPr lang="zh-CN" altLang="en-US" dirty="0"/>
                    </a:p>
                  </a:txBody>
                  <a:tcPr anchor="ctr">
                    <a:solidFill>
                      <a:schemeClr val="accent1">
                        <a:lumMod val="60000"/>
                        <a:lumOff val="40000"/>
                      </a:schemeClr>
                    </a:solidFill>
                  </a:tcPr>
                </a:tc>
                <a:extLst>
                  <a:ext uri="{0D108BD9-81ED-4DB2-BD59-A6C34878D82A}">
                    <a16:rowId xmlns:a16="http://schemas.microsoft.com/office/drawing/2014/main" val="2280989540"/>
                  </a:ext>
                </a:extLst>
              </a:tr>
              <a:tr h="933083">
                <a:tc>
                  <a:txBody>
                    <a:bodyPr/>
                    <a:lstStyle/>
                    <a:p>
                      <a:pPr algn="ctr"/>
                      <a:r>
                        <a:rPr lang="en-US" altLang="zh-CN" dirty="0"/>
                        <a:t>PLM</a:t>
                      </a:r>
                      <a:endParaRPr lang="zh-CN" altLang="en-US" dirty="0"/>
                    </a:p>
                  </a:txBody>
                  <a:tcPr anchor="ctr">
                    <a:solidFill>
                      <a:schemeClr val="accent1">
                        <a:lumMod val="60000"/>
                        <a:lumOff val="40000"/>
                      </a:schemeClr>
                    </a:solidFill>
                  </a:tcPr>
                </a:tc>
                <a:extLst>
                  <a:ext uri="{0D108BD9-81ED-4DB2-BD59-A6C34878D82A}">
                    <a16:rowId xmlns:a16="http://schemas.microsoft.com/office/drawing/2014/main" val="4259463966"/>
                  </a:ext>
                </a:extLst>
              </a:tr>
              <a:tr h="933083">
                <a:tc>
                  <a:txBody>
                    <a:bodyPr/>
                    <a:lstStyle/>
                    <a:p>
                      <a:pPr algn="ctr"/>
                      <a:r>
                        <a:rPr lang="en-US" altLang="zh-CN" dirty="0"/>
                        <a:t>DAE</a:t>
                      </a:r>
                      <a:endParaRPr lang="zh-CN" altLang="en-US" dirty="0"/>
                    </a:p>
                  </a:txBody>
                  <a:tcPr anchor="ctr">
                    <a:solidFill>
                      <a:schemeClr val="accent1">
                        <a:lumMod val="60000"/>
                        <a:lumOff val="40000"/>
                      </a:schemeClr>
                    </a:solidFill>
                  </a:tcPr>
                </a:tc>
                <a:extLst>
                  <a:ext uri="{0D108BD9-81ED-4DB2-BD59-A6C34878D82A}">
                    <a16:rowId xmlns:a16="http://schemas.microsoft.com/office/drawing/2014/main" val="4062199394"/>
                  </a:ext>
                </a:extLst>
              </a:tr>
              <a:tr h="933083">
                <a:tc>
                  <a:txBody>
                    <a:bodyPr/>
                    <a:lstStyle/>
                    <a:p>
                      <a:pPr algn="ctr"/>
                      <a:r>
                        <a:rPr lang="en-US" altLang="zh-CN" dirty="0"/>
                        <a:t>CTL</a:t>
                      </a:r>
                      <a:endParaRPr lang="zh-CN" altLang="en-US" dirty="0"/>
                    </a:p>
                  </a:txBody>
                  <a:tcPr anchor="ctr">
                    <a:solidFill>
                      <a:schemeClr val="accent1">
                        <a:lumMod val="60000"/>
                        <a:lumOff val="40000"/>
                      </a:schemeClr>
                    </a:solidFill>
                  </a:tcPr>
                </a:tc>
                <a:extLst>
                  <a:ext uri="{0D108BD9-81ED-4DB2-BD59-A6C34878D82A}">
                    <a16:rowId xmlns:a16="http://schemas.microsoft.com/office/drawing/2014/main" val="1965371685"/>
                  </a:ext>
                </a:extLst>
              </a:tr>
            </a:tbl>
          </a:graphicData>
        </a:graphic>
      </p:graphicFrame>
      <p:sp>
        <p:nvSpPr>
          <p:cNvPr id="33" name="等腰三角形 32">
            <a:extLst>
              <a:ext uri="{FF2B5EF4-FFF2-40B4-BE49-F238E27FC236}">
                <a16:creationId xmlns:a16="http://schemas.microsoft.com/office/drawing/2014/main" id="{D0FD9CB1-ACE6-492D-95FA-26F541F3F504}"/>
              </a:ext>
            </a:extLst>
          </p:cNvPr>
          <p:cNvSpPr/>
          <p:nvPr/>
        </p:nvSpPr>
        <p:spPr>
          <a:xfrm rot="16200000">
            <a:off x="666339" y="1557293"/>
            <a:ext cx="464706" cy="249938"/>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8B167553-CCDE-4D37-9795-6C8B638CA5C3}"/>
              </a:ext>
            </a:extLst>
          </p:cNvPr>
          <p:cNvSpPr/>
          <p:nvPr/>
        </p:nvSpPr>
        <p:spPr>
          <a:xfrm>
            <a:off x="3529692" y="1186048"/>
            <a:ext cx="6267450" cy="461665"/>
          </a:xfrm>
          <a:prstGeom prst="rect">
            <a:avLst/>
          </a:prstGeom>
        </p:spPr>
        <p:txBody>
          <a:bodyPr wrap="square">
            <a:spAutoFit/>
          </a:bodyPr>
          <a:lstStyle/>
          <a:p>
            <a:r>
              <a:rPr lang="en-US" altLang="zh-CN" sz="2400" b="1" dirty="0">
                <a:solidFill>
                  <a:srgbClr val="715370"/>
                </a:solidFill>
              </a:rPr>
              <a:t>Probabilistic language modeling (LM)</a:t>
            </a:r>
            <a:endParaRPr lang="zh-CN" altLang="en-US" sz="2400" b="1" dirty="0">
              <a:solidFill>
                <a:srgbClr val="715370"/>
              </a:solidFill>
            </a:endParaRPr>
          </a:p>
        </p:txBody>
      </p:sp>
      <p:sp>
        <p:nvSpPr>
          <p:cNvPr id="35" name="矩形 34">
            <a:extLst>
              <a:ext uri="{FF2B5EF4-FFF2-40B4-BE49-F238E27FC236}">
                <a16:creationId xmlns:a16="http://schemas.microsoft.com/office/drawing/2014/main" id="{4412BFA0-17A4-4BD4-A9EF-2431AF17BED2}"/>
              </a:ext>
            </a:extLst>
          </p:cNvPr>
          <p:cNvSpPr/>
          <p:nvPr/>
        </p:nvSpPr>
        <p:spPr>
          <a:xfrm>
            <a:off x="4272961" y="1682262"/>
            <a:ext cx="5380993" cy="2235805"/>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en-US" dirty="0"/>
              <a:t>一个经典的概率密度估值问题</a:t>
            </a:r>
            <a:r>
              <a:rPr lang="en-US" altLang="zh-CN" dirty="0"/>
              <a:t>.</a:t>
            </a:r>
            <a:endParaRPr lang="zh-CN" altLang="en-US" dirty="0"/>
          </a:p>
          <a:p>
            <a:pPr marL="285750" indent="-285750">
              <a:lnSpc>
                <a:spcPct val="200000"/>
              </a:lnSpc>
              <a:buFont typeface="Wingdings" panose="05000000000000000000" pitchFamily="2" charset="2"/>
              <a:buChar char="l"/>
            </a:pPr>
            <a:r>
              <a:rPr lang="zh-CN" altLang="en-US" dirty="0">
                <a:latin typeface="NimbusRomNo9L-Regu"/>
              </a:rPr>
              <a:t>通常指自回归或单向语言建模</a:t>
            </a:r>
            <a:endParaRPr lang="en-US" altLang="zh-CN" dirty="0">
              <a:latin typeface="NimbusRomNo9L-Regu"/>
            </a:endParaRPr>
          </a:p>
          <a:p>
            <a:pPr marL="285750" indent="-285750">
              <a:lnSpc>
                <a:spcPct val="200000"/>
              </a:lnSpc>
              <a:buFont typeface="Wingdings" panose="05000000000000000000" pitchFamily="2" charset="2"/>
              <a:buChar char="l"/>
            </a:pPr>
            <a:r>
              <a:rPr lang="zh-CN" altLang="en-US" dirty="0"/>
              <a:t>每次给定前面所有词下预测下一个词</a:t>
            </a:r>
            <a:endParaRPr lang="en-US" altLang="zh-CN" dirty="0"/>
          </a:p>
          <a:p>
            <a:pPr marL="285750" indent="-285750">
              <a:lnSpc>
                <a:spcPct val="200000"/>
              </a:lnSpc>
              <a:buFont typeface="Wingdings" panose="05000000000000000000" pitchFamily="2" charset="2"/>
              <a:buChar char="l"/>
            </a:pPr>
            <a:r>
              <a:rPr lang="zh-CN" altLang="en-US" dirty="0">
                <a:solidFill>
                  <a:srgbClr val="C00000"/>
                </a:solidFill>
                <a:latin typeface="NimbusRomNo9L-Regu"/>
              </a:rPr>
              <a:t>局限：只考虑了左侧词对下个词的影响</a:t>
            </a:r>
            <a:endParaRPr lang="en-US" altLang="zh-CN" dirty="0">
              <a:solidFill>
                <a:srgbClr val="C00000"/>
              </a:solidFill>
              <a:latin typeface="NimbusRomNo9L-Regu"/>
            </a:endParaRPr>
          </a:p>
        </p:txBody>
      </p:sp>
      <p:sp>
        <p:nvSpPr>
          <p:cNvPr id="36" name="矩形 35">
            <a:extLst>
              <a:ext uri="{FF2B5EF4-FFF2-40B4-BE49-F238E27FC236}">
                <a16:creationId xmlns:a16="http://schemas.microsoft.com/office/drawing/2014/main" id="{F367B333-C854-4656-84AA-27411A4C4E7A}"/>
              </a:ext>
            </a:extLst>
          </p:cNvPr>
          <p:cNvSpPr/>
          <p:nvPr/>
        </p:nvSpPr>
        <p:spPr>
          <a:xfrm>
            <a:off x="5310449" y="4392672"/>
            <a:ext cx="1164101" cy="369332"/>
          </a:xfrm>
          <a:prstGeom prst="rect">
            <a:avLst/>
          </a:prstGeom>
        </p:spPr>
        <p:txBody>
          <a:bodyPr wrap="none">
            <a:spAutoFit/>
          </a:bodyPr>
          <a:lstStyle/>
          <a:p>
            <a:r>
              <a:rPr lang="zh-CN" altLang="en-US" dirty="0"/>
              <a:t>条件概率</a:t>
            </a:r>
            <a:r>
              <a:rPr lang="en-US" altLang="zh-CN" dirty="0"/>
              <a:t>:</a:t>
            </a:r>
            <a:endParaRPr lang="zh-CN" altLang="en-US" dirty="0"/>
          </a:p>
        </p:txBody>
      </p:sp>
      <p:pic>
        <p:nvPicPr>
          <p:cNvPr id="37" name="图片 36">
            <a:extLst>
              <a:ext uri="{FF2B5EF4-FFF2-40B4-BE49-F238E27FC236}">
                <a16:creationId xmlns:a16="http://schemas.microsoft.com/office/drawing/2014/main" id="{2F7ED9DA-DA5D-4D4A-BA35-3E15613BB331}"/>
              </a:ext>
            </a:extLst>
          </p:cNvPr>
          <p:cNvPicPr>
            <a:picLocks noChangeAspect="1"/>
          </p:cNvPicPr>
          <p:nvPr/>
        </p:nvPicPr>
        <p:blipFill>
          <a:blip r:embed="rId4"/>
          <a:stretch>
            <a:fillRect/>
          </a:stretch>
        </p:blipFill>
        <p:spPr>
          <a:xfrm>
            <a:off x="4584511" y="4907944"/>
            <a:ext cx="3022977" cy="538070"/>
          </a:xfrm>
          <a:prstGeom prst="rect">
            <a:avLst/>
          </a:prstGeom>
        </p:spPr>
      </p:pic>
      <p:sp>
        <p:nvSpPr>
          <p:cNvPr id="4" name="箭头: 右 3">
            <a:extLst>
              <a:ext uri="{FF2B5EF4-FFF2-40B4-BE49-F238E27FC236}">
                <a16:creationId xmlns:a16="http://schemas.microsoft.com/office/drawing/2014/main" id="{0DDEE490-71C4-4F4B-9202-2BF9039D72F8}"/>
              </a:ext>
            </a:extLst>
          </p:cNvPr>
          <p:cNvSpPr/>
          <p:nvPr/>
        </p:nvSpPr>
        <p:spPr>
          <a:xfrm>
            <a:off x="3571085" y="1763858"/>
            <a:ext cx="675722" cy="461665"/>
          </a:xfrm>
          <a:prstGeom prst="rightArrow">
            <a:avLst>
              <a:gd name="adj1" fmla="val 65236"/>
              <a:gd name="adj2" fmla="val 50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EC56048E-BB64-4928-937F-2779C13E2CAD}"/>
              </a:ext>
            </a:extLst>
          </p:cNvPr>
          <p:cNvSpPr>
            <a:spLocks noGrp="1"/>
          </p:cNvSpPr>
          <p:nvPr>
            <p:ph type="sldNum" sz="quarter" idx="12"/>
          </p:nvPr>
        </p:nvSpPr>
        <p:spPr/>
        <p:txBody>
          <a:bodyPr/>
          <a:lstStyle/>
          <a:p>
            <a:fld id="{82AC959B-36DA-44CA-926B-D3617CCBB2A6}" type="slidenum">
              <a:rPr lang="zh-CN" altLang="en-US" smtClean="0"/>
              <a:t>16</a:t>
            </a:fld>
            <a:endParaRPr lang="zh-CN" altLang="en-US"/>
          </a:p>
        </p:txBody>
      </p:sp>
      <p:sp>
        <p:nvSpPr>
          <p:cNvPr id="6" name="文本框 5">
            <a:extLst>
              <a:ext uri="{FF2B5EF4-FFF2-40B4-BE49-F238E27FC236}">
                <a16:creationId xmlns:a16="http://schemas.microsoft.com/office/drawing/2014/main" id="{4804DFD1-279B-41F3-99CC-FF636CA88095}"/>
              </a:ext>
            </a:extLst>
          </p:cNvPr>
          <p:cNvSpPr txBox="1"/>
          <p:nvPr/>
        </p:nvSpPr>
        <p:spPr>
          <a:xfrm>
            <a:off x="1181527" y="254295"/>
            <a:ext cx="8150041" cy="584775"/>
          </a:xfrm>
          <a:prstGeom prst="rect">
            <a:avLst/>
          </a:prstGeom>
          <a:noFill/>
        </p:spPr>
        <p:txBody>
          <a:bodyPr wrap="square" rtlCol="0">
            <a:spAutoFit/>
          </a:bodyPr>
          <a:lstStyle/>
          <a:p>
            <a:r>
              <a:rPr lang="en-US" altLang="zh-CN" sz="3200" spc="600" dirty="0">
                <a:cs typeface="+mn-ea"/>
                <a:sym typeface="+mn-lt"/>
              </a:rPr>
              <a:t>Overview</a:t>
            </a:r>
            <a:r>
              <a:rPr lang="zh-CN" altLang="en-US" sz="3200" spc="600" dirty="0">
                <a:cs typeface="+mn-ea"/>
                <a:sym typeface="+mn-lt"/>
              </a:rPr>
              <a:t>：</a:t>
            </a:r>
            <a:r>
              <a:rPr lang="en-US" altLang="zh-CN" sz="3200" spc="600" dirty="0">
                <a:cs typeface="+mn-ea"/>
                <a:sym typeface="+mn-lt"/>
              </a:rPr>
              <a:t> Pre-training Tasks </a:t>
            </a:r>
            <a:endParaRPr lang="zh-CN" altLang="en-US" sz="3200" spc="600" dirty="0">
              <a:cs typeface="+mn-ea"/>
              <a:sym typeface="+mn-lt"/>
            </a:endParaRPr>
          </a:p>
        </p:txBody>
      </p:sp>
    </p:spTree>
    <p:extLst>
      <p:ext uri="{BB962C8B-B14F-4D97-AF65-F5344CB8AC3E}">
        <p14:creationId xmlns:p14="http://schemas.microsoft.com/office/powerpoint/2010/main" val="460385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1181528" y="254295"/>
            <a:ext cx="6525558" cy="584775"/>
          </a:xfrm>
          <a:prstGeom prst="rect">
            <a:avLst/>
          </a:prstGeom>
          <a:noFill/>
        </p:spPr>
        <p:txBody>
          <a:bodyPr wrap="square" rtlCol="0">
            <a:spAutoFit/>
          </a:bodyPr>
          <a:lstStyle/>
          <a:p>
            <a:r>
              <a:rPr lang="en-US" altLang="zh-CN" sz="3200" spc="600" dirty="0">
                <a:cs typeface="+mn-ea"/>
                <a:sym typeface="+mn-lt"/>
              </a:rPr>
              <a:t>Overview </a:t>
            </a:r>
            <a:endParaRPr lang="zh-CN" altLang="en-US" sz="3200" spc="600" dirty="0">
              <a:cs typeface="+mn-ea"/>
              <a:sym typeface="+mn-lt"/>
            </a:endParaRPr>
          </a:p>
        </p:txBody>
      </p:sp>
      <p:graphicFrame>
        <p:nvGraphicFramePr>
          <p:cNvPr id="31" name="表格 31">
            <a:extLst>
              <a:ext uri="{FF2B5EF4-FFF2-40B4-BE49-F238E27FC236}">
                <a16:creationId xmlns:a16="http://schemas.microsoft.com/office/drawing/2014/main" id="{103EB2C5-E270-4F97-9CF5-31567A64FB6E}"/>
              </a:ext>
            </a:extLst>
          </p:cNvPr>
          <p:cNvGraphicFramePr>
            <a:graphicFrameLocks noGrp="1"/>
          </p:cNvGraphicFramePr>
          <p:nvPr>
            <p:extLst>
              <p:ext uri="{D42A27DB-BD31-4B8C-83A1-F6EECF244321}">
                <p14:modId xmlns:p14="http://schemas.microsoft.com/office/powerpoint/2010/main" val="3286463852"/>
              </p:ext>
            </p:extLst>
          </p:nvPr>
        </p:nvGraphicFramePr>
        <p:xfrm>
          <a:off x="0" y="1219572"/>
          <a:ext cx="1027415" cy="4665415"/>
        </p:xfrm>
        <a:graphic>
          <a:graphicData uri="http://schemas.openxmlformats.org/drawingml/2006/table">
            <a:tbl>
              <a:tblPr firstRow="1" bandRow="1">
                <a:tableStyleId>{5C22544A-7EE6-4342-B048-85BDC9FD1C3A}</a:tableStyleId>
              </a:tblPr>
              <a:tblGrid>
                <a:gridCol w="1027415">
                  <a:extLst>
                    <a:ext uri="{9D8B030D-6E8A-4147-A177-3AD203B41FA5}">
                      <a16:colId xmlns:a16="http://schemas.microsoft.com/office/drawing/2014/main" val="1542261902"/>
                    </a:ext>
                  </a:extLst>
                </a:gridCol>
              </a:tblGrid>
              <a:tr h="933083">
                <a:tc>
                  <a:txBody>
                    <a:bodyPr/>
                    <a:lstStyle/>
                    <a:p>
                      <a:pPr algn="ctr"/>
                      <a:r>
                        <a:rPr lang="en-US" altLang="zh-CN" b="0" dirty="0">
                          <a:solidFill>
                            <a:schemeClr val="tx1">
                              <a:lumMod val="95000"/>
                              <a:lumOff val="5000"/>
                            </a:schemeClr>
                          </a:solidFill>
                        </a:rPr>
                        <a:t>LM</a:t>
                      </a:r>
                      <a:endParaRPr lang="zh-CN" altLang="en-US" b="0" dirty="0">
                        <a:solidFill>
                          <a:schemeClr val="tx1">
                            <a:lumMod val="95000"/>
                            <a:lumOff val="5000"/>
                          </a:schemeClr>
                        </a:solidFill>
                      </a:endParaRPr>
                    </a:p>
                  </a:txBody>
                  <a:tcPr anchor="ctr">
                    <a:solidFill>
                      <a:schemeClr val="accent1">
                        <a:lumMod val="60000"/>
                        <a:lumOff val="40000"/>
                      </a:schemeClr>
                    </a:solidFill>
                  </a:tcPr>
                </a:tc>
                <a:extLst>
                  <a:ext uri="{0D108BD9-81ED-4DB2-BD59-A6C34878D82A}">
                    <a16:rowId xmlns:a16="http://schemas.microsoft.com/office/drawing/2014/main" val="3189541892"/>
                  </a:ext>
                </a:extLst>
              </a:tr>
              <a:tr h="933083">
                <a:tc>
                  <a:txBody>
                    <a:bodyPr/>
                    <a:lstStyle/>
                    <a:p>
                      <a:pPr algn="ctr"/>
                      <a:r>
                        <a:rPr lang="en-US" altLang="zh-CN" b="1" dirty="0">
                          <a:solidFill>
                            <a:schemeClr val="bg1"/>
                          </a:solidFill>
                        </a:rPr>
                        <a:t>MLM</a:t>
                      </a:r>
                      <a:endParaRPr lang="zh-CN" altLang="en-US" b="1" dirty="0">
                        <a:solidFill>
                          <a:schemeClr val="bg1"/>
                        </a:solidFill>
                      </a:endParaRPr>
                    </a:p>
                  </a:txBody>
                  <a:tcPr anchor="ctr">
                    <a:solidFill>
                      <a:srgbClr val="715370"/>
                    </a:solidFill>
                  </a:tcPr>
                </a:tc>
                <a:extLst>
                  <a:ext uri="{0D108BD9-81ED-4DB2-BD59-A6C34878D82A}">
                    <a16:rowId xmlns:a16="http://schemas.microsoft.com/office/drawing/2014/main" val="2280989540"/>
                  </a:ext>
                </a:extLst>
              </a:tr>
              <a:tr h="933083">
                <a:tc>
                  <a:txBody>
                    <a:bodyPr/>
                    <a:lstStyle/>
                    <a:p>
                      <a:pPr algn="ctr"/>
                      <a:r>
                        <a:rPr lang="en-US" altLang="zh-CN" dirty="0"/>
                        <a:t>PLM</a:t>
                      </a:r>
                      <a:endParaRPr lang="zh-CN" altLang="en-US" dirty="0"/>
                    </a:p>
                  </a:txBody>
                  <a:tcPr anchor="ctr">
                    <a:solidFill>
                      <a:schemeClr val="accent1">
                        <a:lumMod val="60000"/>
                        <a:lumOff val="40000"/>
                      </a:schemeClr>
                    </a:solidFill>
                  </a:tcPr>
                </a:tc>
                <a:extLst>
                  <a:ext uri="{0D108BD9-81ED-4DB2-BD59-A6C34878D82A}">
                    <a16:rowId xmlns:a16="http://schemas.microsoft.com/office/drawing/2014/main" val="4259463966"/>
                  </a:ext>
                </a:extLst>
              </a:tr>
              <a:tr h="933083">
                <a:tc>
                  <a:txBody>
                    <a:bodyPr/>
                    <a:lstStyle/>
                    <a:p>
                      <a:pPr algn="ctr"/>
                      <a:r>
                        <a:rPr lang="en-US" altLang="zh-CN" dirty="0"/>
                        <a:t>DAE</a:t>
                      </a:r>
                      <a:endParaRPr lang="zh-CN" altLang="en-US" dirty="0"/>
                    </a:p>
                  </a:txBody>
                  <a:tcPr anchor="ctr">
                    <a:solidFill>
                      <a:schemeClr val="accent1">
                        <a:lumMod val="60000"/>
                        <a:lumOff val="40000"/>
                      </a:schemeClr>
                    </a:solidFill>
                  </a:tcPr>
                </a:tc>
                <a:extLst>
                  <a:ext uri="{0D108BD9-81ED-4DB2-BD59-A6C34878D82A}">
                    <a16:rowId xmlns:a16="http://schemas.microsoft.com/office/drawing/2014/main" val="4062199394"/>
                  </a:ext>
                </a:extLst>
              </a:tr>
              <a:tr h="933083">
                <a:tc>
                  <a:txBody>
                    <a:bodyPr/>
                    <a:lstStyle/>
                    <a:p>
                      <a:pPr algn="ctr"/>
                      <a:r>
                        <a:rPr lang="en-US" altLang="zh-CN" dirty="0"/>
                        <a:t>CTL</a:t>
                      </a:r>
                      <a:endParaRPr lang="zh-CN" altLang="en-US" dirty="0"/>
                    </a:p>
                  </a:txBody>
                  <a:tcPr anchor="ctr">
                    <a:solidFill>
                      <a:schemeClr val="accent1">
                        <a:lumMod val="60000"/>
                        <a:lumOff val="40000"/>
                      </a:schemeClr>
                    </a:solidFill>
                  </a:tcPr>
                </a:tc>
                <a:extLst>
                  <a:ext uri="{0D108BD9-81ED-4DB2-BD59-A6C34878D82A}">
                    <a16:rowId xmlns:a16="http://schemas.microsoft.com/office/drawing/2014/main" val="1965371685"/>
                  </a:ext>
                </a:extLst>
              </a:tr>
            </a:tbl>
          </a:graphicData>
        </a:graphic>
      </p:graphicFrame>
      <p:sp>
        <p:nvSpPr>
          <p:cNvPr id="33" name="等腰三角形 32">
            <a:extLst>
              <a:ext uri="{FF2B5EF4-FFF2-40B4-BE49-F238E27FC236}">
                <a16:creationId xmlns:a16="http://schemas.microsoft.com/office/drawing/2014/main" id="{D0FD9CB1-ACE6-492D-95FA-26F541F3F504}"/>
              </a:ext>
            </a:extLst>
          </p:cNvPr>
          <p:cNvSpPr/>
          <p:nvPr/>
        </p:nvSpPr>
        <p:spPr>
          <a:xfrm rot="16200000">
            <a:off x="670093" y="2506863"/>
            <a:ext cx="464706" cy="249938"/>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9C5DEFC-AC49-494E-A19D-8BFEE43ECA60}"/>
              </a:ext>
            </a:extLst>
          </p:cNvPr>
          <p:cNvSpPr/>
          <p:nvPr/>
        </p:nvSpPr>
        <p:spPr>
          <a:xfrm>
            <a:off x="3495066" y="1131647"/>
            <a:ext cx="5126724" cy="461665"/>
          </a:xfrm>
          <a:prstGeom prst="rect">
            <a:avLst/>
          </a:prstGeom>
        </p:spPr>
        <p:txBody>
          <a:bodyPr wrap="none">
            <a:spAutoFit/>
          </a:bodyPr>
          <a:lstStyle/>
          <a:p>
            <a:r>
              <a:rPr lang="en-US" altLang="zh-CN" sz="2400" b="1" dirty="0">
                <a:solidFill>
                  <a:srgbClr val="715370"/>
                </a:solidFill>
              </a:rPr>
              <a:t>Masked Language Modeling (MLM)</a:t>
            </a:r>
            <a:endParaRPr lang="zh-CN" altLang="en-US" sz="2400" b="1" dirty="0">
              <a:solidFill>
                <a:srgbClr val="715370"/>
              </a:solidFill>
            </a:endParaRPr>
          </a:p>
        </p:txBody>
      </p:sp>
      <p:sp>
        <p:nvSpPr>
          <p:cNvPr id="6" name="矩形 5">
            <a:extLst>
              <a:ext uri="{FF2B5EF4-FFF2-40B4-BE49-F238E27FC236}">
                <a16:creationId xmlns:a16="http://schemas.microsoft.com/office/drawing/2014/main" id="{9D9BABBD-F0FF-43DC-AC7B-2E41622C2B47}"/>
              </a:ext>
            </a:extLst>
          </p:cNvPr>
          <p:cNvSpPr/>
          <p:nvPr/>
        </p:nvSpPr>
        <p:spPr>
          <a:xfrm>
            <a:off x="2077601" y="2381189"/>
            <a:ext cx="4475599" cy="3263650"/>
          </a:xfrm>
          <a:prstGeom prst="rect">
            <a:avLst/>
          </a:prstGeom>
        </p:spPr>
        <p:txBody>
          <a:bodyPr wrap="square">
            <a:spAutoFit/>
          </a:bodyPr>
          <a:lstStyle/>
          <a:p>
            <a:pPr marL="285750" indent="-285750">
              <a:lnSpc>
                <a:spcPct val="130000"/>
              </a:lnSpc>
              <a:buClr>
                <a:srgbClr val="715370"/>
              </a:buClr>
              <a:buFont typeface="Wingdings" panose="05000000000000000000" pitchFamily="2" charset="2"/>
              <a:buChar char="l"/>
            </a:pPr>
            <a:r>
              <a:rPr lang="zh-CN" altLang="en-US" sz="1600" dirty="0">
                <a:solidFill>
                  <a:srgbClr val="1A1A1A"/>
                </a:solidFill>
                <a:latin typeface="-apple-system"/>
              </a:rPr>
              <a:t>完形填空（</a:t>
            </a:r>
            <a:r>
              <a:rPr lang="en-US" altLang="zh-CN" sz="1600" dirty="0">
                <a:solidFill>
                  <a:srgbClr val="1A1A1A"/>
                </a:solidFill>
                <a:latin typeface="-apple-system"/>
              </a:rPr>
              <a:t>Cloze</a:t>
            </a:r>
            <a:r>
              <a:rPr lang="zh-CN" altLang="en-US" sz="1600" dirty="0">
                <a:solidFill>
                  <a:srgbClr val="1A1A1A"/>
                </a:solidFill>
                <a:latin typeface="-apple-system"/>
              </a:rPr>
              <a:t>）任务</a:t>
            </a:r>
            <a:endParaRPr lang="en-US" altLang="zh-CN" sz="1600" dirty="0">
              <a:solidFill>
                <a:srgbClr val="1A1A1A"/>
              </a:solidFill>
              <a:latin typeface="-apple-system"/>
            </a:endParaRPr>
          </a:p>
          <a:p>
            <a:pPr marL="285750" indent="-285750">
              <a:lnSpc>
                <a:spcPct val="130000"/>
              </a:lnSpc>
              <a:buClr>
                <a:srgbClr val="715370"/>
              </a:buClr>
              <a:buFont typeface="Wingdings" panose="05000000000000000000" pitchFamily="2" charset="2"/>
              <a:buChar char="l"/>
            </a:pPr>
            <a:r>
              <a:rPr lang="zh-CN" altLang="en-US" sz="1600" dirty="0"/>
              <a:t>克服了标准单向语言建模的缺陷</a:t>
            </a:r>
            <a:endParaRPr lang="en-US" altLang="zh-CN" sz="1600" dirty="0"/>
          </a:p>
          <a:p>
            <a:pPr marL="285750" indent="-285750">
              <a:lnSpc>
                <a:spcPct val="130000"/>
              </a:lnSpc>
              <a:buClr>
                <a:srgbClr val="715370"/>
              </a:buClr>
              <a:buFont typeface="Wingdings" panose="05000000000000000000" pitchFamily="2" charset="2"/>
              <a:buChar char="l"/>
            </a:pPr>
            <a:r>
              <a:rPr lang="zh-CN" altLang="en-US" sz="1600" dirty="0"/>
              <a:t>过程：</a:t>
            </a:r>
          </a:p>
          <a:p>
            <a:pPr marL="742950" lvl="1" indent="-285750">
              <a:lnSpc>
                <a:spcPct val="130000"/>
              </a:lnSpc>
              <a:buFont typeface="Wingdings" panose="05000000000000000000" pitchFamily="2" charset="2"/>
              <a:buChar char="ü"/>
            </a:pPr>
            <a:r>
              <a:rPr lang="zh-CN" altLang="en-US" sz="1600" dirty="0"/>
              <a:t>从输入序列中</a:t>
            </a:r>
            <a:r>
              <a:rPr lang="en-US" altLang="zh-CN" sz="1600" dirty="0"/>
              <a:t>mask</a:t>
            </a:r>
            <a:r>
              <a:rPr lang="zh-CN" altLang="en-US" sz="1600" dirty="0"/>
              <a:t>一些 </a:t>
            </a:r>
            <a:r>
              <a:rPr lang="en-US" altLang="zh-CN" sz="1600" dirty="0"/>
              <a:t>token</a:t>
            </a:r>
            <a:r>
              <a:rPr lang="zh-CN" altLang="en-US" sz="1600" dirty="0"/>
              <a:t>；</a:t>
            </a:r>
            <a:endParaRPr lang="en-US" altLang="zh-CN" sz="1600" dirty="0"/>
          </a:p>
          <a:p>
            <a:pPr marL="742950" lvl="1" indent="-285750">
              <a:lnSpc>
                <a:spcPct val="130000"/>
              </a:lnSpc>
              <a:buClr>
                <a:srgbClr val="715370"/>
              </a:buClr>
              <a:buFont typeface="Wingdings" panose="05000000000000000000" pitchFamily="2" charset="2"/>
              <a:buChar char="ü"/>
            </a:pPr>
            <a:r>
              <a:rPr lang="zh-CN" altLang="en-US" sz="1600" dirty="0"/>
              <a:t>通过其余的 </a:t>
            </a:r>
            <a:r>
              <a:rPr lang="en-US" altLang="zh-CN" sz="1600" dirty="0"/>
              <a:t>token </a:t>
            </a:r>
            <a:r>
              <a:rPr lang="zh-CN" altLang="en-US" sz="1600" dirty="0"/>
              <a:t>预测 </a:t>
            </a:r>
            <a:r>
              <a:rPr lang="en-US" altLang="zh-CN" sz="1600" dirty="0"/>
              <a:t>masked </a:t>
            </a:r>
            <a:r>
              <a:rPr lang="zh-CN" altLang="en-US" sz="1600" dirty="0"/>
              <a:t>的 </a:t>
            </a:r>
            <a:r>
              <a:rPr lang="en-US" altLang="zh-CN" sz="1600" dirty="0"/>
              <a:t>token</a:t>
            </a:r>
            <a:r>
              <a:rPr lang="zh-CN" altLang="en-US" sz="1600" dirty="0"/>
              <a:t>。</a:t>
            </a:r>
            <a:endParaRPr lang="en-US" altLang="zh-CN" sz="1600" dirty="0"/>
          </a:p>
          <a:p>
            <a:pPr marL="285750" indent="-285750">
              <a:lnSpc>
                <a:spcPct val="130000"/>
              </a:lnSpc>
              <a:buClr>
                <a:srgbClr val="715370"/>
              </a:buClr>
              <a:buFont typeface="Wingdings" panose="05000000000000000000" pitchFamily="2" charset="2"/>
              <a:buChar char="l"/>
            </a:pPr>
            <a:r>
              <a:rPr lang="zh-CN" altLang="en-US" sz="1600" dirty="0"/>
              <a:t>扩展：</a:t>
            </a:r>
            <a:endParaRPr lang="en-US" altLang="zh-CN" sz="1600" dirty="0"/>
          </a:p>
          <a:p>
            <a:pPr marL="742950" lvl="1" indent="-285750">
              <a:lnSpc>
                <a:spcPct val="130000"/>
              </a:lnSpc>
              <a:buClr>
                <a:srgbClr val="715370"/>
              </a:buClr>
              <a:buFont typeface="Wingdings" panose="05000000000000000000" pitchFamily="2" charset="2"/>
              <a:buChar char="ü"/>
            </a:pPr>
            <a:r>
              <a:rPr lang="en-US" altLang="zh-CN" sz="1600" dirty="0"/>
              <a:t>Seq2Seq MLM</a:t>
            </a:r>
          </a:p>
          <a:p>
            <a:pPr marL="742950" lvl="1" indent="-285750">
              <a:lnSpc>
                <a:spcPct val="130000"/>
              </a:lnSpc>
              <a:buClr>
                <a:srgbClr val="715370"/>
              </a:buClr>
              <a:buFont typeface="Wingdings" panose="05000000000000000000" pitchFamily="2" charset="2"/>
              <a:buChar char="ü"/>
            </a:pPr>
            <a:r>
              <a:rPr lang="en-US" altLang="zh-CN" sz="1600" dirty="0"/>
              <a:t>Enhanced-MLM</a:t>
            </a:r>
          </a:p>
          <a:p>
            <a:pPr>
              <a:lnSpc>
                <a:spcPct val="130000"/>
              </a:lnSpc>
            </a:pPr>
            <a:endParaRPr lang="zh-CN" altLang="en-US" sz="1600" dirty="0">
              <a:effectLst/>
            </a:endParaRPr>
          </a:p>
        </p:txBody>
      </p:sp>
      <p:sp>
        <p:nvSpPr>
          <p:cNvPr id="7" name="矩形 6">
            <a:extLst>
              <a:ext uri="{FF2B5EF4-FFF2-40B4-BE49-F238E27FC236}">
                <a16:creationId xmlns:a16="http://schemas.microsoft.com/office/drawing/2014/main" id="{1006CBC2-30A2-442A-A1DD-C7BDF590EC9B}"/>
              </a:ext>
            </a:extLst>
          </p:cNvPr>
          <p:cNvSpPr/>
          <p:nvPr/>
        </p:nvSpPr>
        <p:spPr>
          <a:xfrm>
            <a:off x="6263340" y="2343089"/>
            <a:ext cx="4716899" cy="2273828"/>
          </a:xfrm>
          <a:prstGeom prst="rect">
            <a:avLst/>
          </a:prstGeom>
        </p:spPr>
        <p:txBody>
          <a:bodyPr wrap="square">
            <a:spAutoFit/>
          </a:bodyPr>
          <a:lstStyle/>
          <a:p>
            <a:pPr>
              <a:lnSpc>
                <a:spcPct val="150000"/>
              </a:lnSpc>
            </a:pPr>
            <a:r>
              <a:rPr lang="zh-CN" altLang="en-US" sz="1600" b="1" dirty="0">
                <a:solidFill>
                  <a:srgbClr val="C00000"/>
                </a:solidFill>
              </a:rPr>
              <a:t>由于</a:t>
            </a:r>
            <a:r>
              <a:rPr lang="en-US" altLang="zh-CN" sz="1600" b="1" dirty="0">
                <a:solidFill>
                  <a:srgbClr val="C00000"/>
                </a:solidFill>
              </a:rPr>
              <a:t>【mask】</a:t>
            </a:r>
            <a:r>
              <a:rPr lang="zh-CN" altLang="en-US" sz="1600" b="1" dirty="0">
                <a:solidFill>
                  <a:srgbClr val="C00000"/>
                </a:solidFill>
              </a:rPr>
              <a:t>只在预训练阶段出现，而不会出现在微调阶段，所以会导致两个阶段的</a:t>
            </a:r>
            <a:r>
              <a:rPr lang="en-US" altLang="zh-CN" sz="1600" b="1" dirty="0">
                <a:solidFill>
                  <a:srgbClr val="C00000"/>
                </a:solidFill>
              </a:rPr>
              <a:t>mismatch</a:t>
            </a:r>
          </a:p>
          <a:p>
            <a:pPr>
              <a:lnSpc>
                <a:spcPct val="150000"/>
              </a:lnSpc>
            </a:pPr>
            <a:r>
              <a:rPr lang="en-US" altLang="zh-CN" sz="1600" b="1" dirty="0">
                <a:solidFill>
                  <a:schemeClr val="accent4">
                    <a:lumMod val="75000"/>
                  </a:schemeClr>
                </a:solidFill>
              </a:rPr>
              <a:t>BERT</a:t>
            </a:r>
            <a:r>
              <a:rPr lang="zh-CN" altLang="en-US" sz="1600" b="1" dirty="0">
                <a:solidFill>
                  <a:schemeClr val="accent4">
                    <a:lumMod val="75000"/>
                  </a:schemeClr>
                </a:solidFill>
              </a:rPr>
              <a:t>：</a:t>
            </a:r>
            <a:endParaRPr lang="en-US" altLang="zh-CN" sz="1600" b="1" dirty="0">
              <a:solidFill>
                <a:schemeClr val="accent4">
                  <a:lumMod val="75000"/>
                </a:schemeClr>
              </a:solidFill>
            </a:endParaRPr>
          </a:p>
          <a:p>
            <a:pPr marL="742950" lvl="1" indent="-285750">
              <a:lnSpc>
                <a:spcPct val="150000"/>
              </a:lnSpc>
              <a:buFont typeface="Wingdings" panose="05000000000000000000" pitchFamily="2" charset="2"/>
              <a:buChar char="p"/>
            </a:pPr>
            <a:r>
              <a:rPr lang="en-US" altLang="zh-CN" sz="1600" dirty="0">
                <a:sym typeface="+mn-ea"/>
              </a:rPr>
              <a:t>80%</a:t>
            </a:r>
            <a:r>
              <a:rPr lang="zh-CN" altLang="en-US" sz="1600" dirty="0">
                <a:sym typeface="+mn-ea"/>
              </a:rPr>
              <a:t>的概率，用</a:t>
            </a:r>
            <a:r>
              <a:rPr lang="en-US" altLang="zh-CN" sz="1600" dirty="0">
                <a:sym typeface="+mn-ea"/>
              </a:rPr>
              <a:t>[</a:t>
            </a:r>
            <a:r>
              <a:rPr lang="id-ID" altLang="zh-CN" sz="1600" dirty="0">
                <a:sym typeface="+mn-ea"/>
              </a:rPr>
              <a:t>MASK]</a:t>
            </a:r>
            <a:r>
              <a:rPr lang="zh-CN" altLang="en-US" sz="1600" dirty="0">
                <a:sym typeface="+mn-ea"/>
              </a:rPr>
              <a:t>取代被选中的词；</a:t>
            </a:r>
            <a:endParaRPr lang="en-US" altLang="zh-CN" sz="1600" dirty="0">
              <a:sym typeface="+mn-ea"/>
            </a:endParaRPr>
          </a:p>
          <a:p>
            <a:pPr marL="742950" lvl="1" indent="-285750">
              <a:lnSpc>
                <a:spcPct val="150000"/>
              </a:lnSpc>
              <a:buFont typeface="Wingdings" panose="05000000000000000000" pitchFamily="2" charset="2"/>
              <a:buChar char="p"/>
            </a:pPr>
            <a:r>
              <a:rPr lang="id-ID" altLang="zh-CN" sz="1600" dirty="0">
                <a:sym typeface="+mn-ea"/>
              </a:rPr>
              <a:t>10%</a:t>
            </a:r>
            <a:r>
              <a:rPr lang="zh-CN" altLang="en-US" sz="1600" dirty="0">
                <a:sym typeface="+mn-ea"/>
              </a:rPr>
              <a:t>的概率，用一个随机词取代它；</a:t>
            </a:r>
            <a:endParaRPr lang="id-ID" altLang="zh-CN" sz="1600" dirty="0"/>
          </a:p>
          <a:p>
            <a:pPr marL="742950" lvl="1" indent="-285750">
              <a:lnSpc>
                <a:spcPct val="150000"/>
              </a:lnSpc>
              <a:buFont typeface="Wingdings" panose="05000000000000000000" pitchFamily="2" charset="2"/>
              <a:buChar char="p"/>
            </a:pPr>
            <a:r>
              <a:rPr lang="id-ID" altLang="zh-CN" sz="1600" dirty="0">
                <a:sym typeface="+mn-ea"/>
              </a:rPr>
              <a:t>10%</a:t>
            </a:r>
            <a:r>
              <a:rPr lang="zh-CN" altLang="en-US" sz="1600" dirty="0">
                <a:sym typeface="+mn-ea"/>
              </a:rPr>
              <a:t>的概率，保持不变；</a:t>
            </a:r>
            <a:endParaRPr lang="id-ID" altLang="zh-CN" sz="1600" dirty="0"/>
          </a:p>
        </p:txBody>
      </p:sp>
      <p:sp>
        <p:nvSpPr>
          <p:cNvPr id="8" name="灯片编号占位符 7">
            <a:extLst>
              <a:ext uri="{FF2B5EF4-FFF2-40B4-BE49-F238E27FC236}">
                <a16:creationId xmlns:a16="http://schemas.microsoft.com/office/drawing/2014/main" id="{E604EFAC-672A-4125-A8C1-BCF17A14F1C0}"/>
              </a:ext>
            </a:extLst>
          </p:cNvPr>
          <p:cNvSpPr>
            <a:spLocks noGrp="1"/>
          </p:cNvSpPr>
          <p:nvPr>
            <p:ph type="sldNum" sz="quarter" idx="12"/>
          </p:nvPr>
        </p:nvSpPr>
        <p:spPr/>
        <p:txBody>
          <a:bodyPr/>
          <a:lstStyle/>
          <a:p>
            <a:fld id="{82AC959B-36DA-44CA-926B-D3617CCBB2A6}" type="slidenum">
              <a:rPr lang="zh-CN" altLang="en-US" smtClean="0"/>
              <a:t>17</a:t>
            </a:fld>
            <a:endParaRPr lang="zh-CN" altLang="en-US"/>
          </a:p>
        </p:txBody>
      </p:sp>
      <p:sp>
        <p:nvSpPr>
          <p:cNvPr id="4" name="矩形 3">
            <a:extLst>
              <a:ext uri="{FF2B5EF4-FFF2-40B4-BE49-F238E27FC236}">
                <a16:creationId xmlns:a16="http://schemas.microsoft.com/office/drawing/2014/main" id="{C457BDDE-185A-4735-8340-E5DCD9540816}"/>
              </a:ext>
            </a:extLst>
          </p:cNvPr>
          <p:cNvSpPr/>
          <p:nvPr/>
        </p:nvSpPr>
        <p:spPr>
          <a:xfrm>
            <a:off x="6541995" y="4717216"/>
            <a:ext cx="6096000" cy="923330"/>
          </a:xfrm>
          <a:prstGeom prst="rect">
            <a:avLst/>
          </a:prstGeom>
        </p:spPr>
        <p:txBody>
          <a:bodyPr>
            <a:spAutoFit/>
          </a:bodyPr>
          <a:lstStyle/>
          <a:p>
            <a:r>
              <a:rPr lang="en-US" altLang="zh-CN" dirty="0">
                <a:solidFill>
                  <a:schemeClr val="accent1">
                    <a:lumMod val="75000"/>
                  </a:schemeClr>
                </a:solidFill>
              </a:rPr>
              <a:t>80%</a:t>
            </a:r>
            <a:r>
              <a:rPr lang="zh-CN" altLang="en-US" dirty="0">
                <a:solidFill>
                  <a:schemeClr val="accent1">
                    <a:lumMod val="75000"/>
                  </a:schemeClr>
                </a:solidFill>
              </a:rPr>
              <a:t>：</a:t>
            </a:r>
            <a:r>
              <a:rPr lang="en-US" altLang="zh-CN" dirty="0">
                <a:solidFill>
                  <a:schemeClr val="accent1">
                    <a:lumMod val="75000"/>
                  </a:schemeClr>
                </a:solidFill>
              </a:rPr>
              <a:t>my dog is hairy → my dog is </a:t>
            </a:r>
            <a:r>
              <a:rPr lang="en-US" altLang="zh-CN" dirty="0">
                <a:solidFill>
                  <a:srgbClr val="C00000"/>
                </a:solidFill>
              </a:rPr>
              <a:t>[MASK]</a:t>
            </a:r>
          </a:p>
          <a:p>
            <a:r>
              <a:rPr lang="en-US" altLang="zh-CN" dirty="0">
                <a:solidFill>
                  <a:schemeClr val="accent1">
                    <a:lumMod val="75000"/>
                  </a:schemeClr>
                </a:solidFill>
              </a:rPr>
              <a:t>10%</a:t>
            </a:r>
            <a:r>
              <a:rPr lang="zh-CN" altLang="en-US" dirty="0">
                <a:solidFill>
                  <a:schemeClr val="accent1">
                    <a:lumMod val="75000"/>
                  </a:schemeClr>
                </a:solidFill>
              </a:rPr>
              <a:t>：</a:t>
            </a:r>
            <a:r>
              <a:rPr lang="en-US" altLang="zh-CN" dirty="0">
                <a:solidFill>
                  <a:schemeClr val="accent1">
                    <a:lumMod val="75000"/>
                  </a:schemeClr>
                </a:solidFill>
              </a:rPr>
              <a:t>my dog is hairy → my dog is </a:t>
            </a:r>
            <a:r>
              <a:rPr lang="en-US" altLang="zh-CN" dirty="0">
                <a:solidFill>
                  <a:srgbClr val="C00000"/>
                </a:solidFill>
              </a:rPr>
              <a:t>apple</a:t>
            </a:r>
          </a:p>
          <a:p>
            <a:r>
              <a:rPr lang="en-US" altLang="zh-CN" dirty="0">
                <a:solidFill>
                  <a:schemeClr val="accent1">
                    <a:lumMod val="75000"/>
                  </a:schemeClr>
                </a:solidFill>
              </a:rPr>
              <a:t>10%</a:t>
            </a:r>
            <a:r>
              <a:rPr lang="zh-CN" altLang="en-US" dirty="0">
                <a:solidFill>
                  <a:schemeClr val="accent1">
                    <a:lumMod val="75000"/>
                  </a:schemeClr>
                </a:solidFill>
              </a:rPr>
              <a:t>：</a:t>
            </a:r>
            <a:r>
              <a:rPr lang="en-US" altLang="zh-CN" dirty="0">
                <a:solidFill>
                  <a:schemeClr val="accent1">
                    <a:lumMod val="75000"/>
                  </a:schemeClr>
                </a:solidFill>
              </a:rPr>
              <a:t>my dog is hairy → my dog is </a:t>
            </a:r>
            <a:r>
              <a:rPr lang="en-US" altLang="zh-CN" dirty="0">
                <a:solidFill>
                  <a:srgbClr val="C00000"/>
                </a:solidFill>
              </a:rPr>
              <a:t>hairy.</a:t>
            </a:r>
            <a:endParaRPr lang="zh-CN" altLang="en-US" dirty="0">
              <a:solidFill>
                <a:srgbClr val="C00000"/>
              </a:solidFill>
            </a:endParaRPr>
          </a:p>
        </p:txBody>
      </p:sp>
      <p:sp>
        <p:nvSpPr>
          <p:cNvPr id="10" name="矩形 9">
            <a:extLst>
              <a:ext uri="{FF2B5EF4-FFF2-40B4-BE49-F238E27FC236}">
                <a16:creationId xmlns:a16="http://schemas.microsoft.com/office/drawing/2014/main" id="{47365A55-2F6D-4281-BE55-2593583E7855}"/>
              </a:ext>
            </a:extLst>
          </p:cNvPr>
          <p:cNvSpPr/>
          <p:nvPr/>
        </p:nvSpPr>
        <p:spPr>
          <a:xfrm>
            <a:off x="2653446" y="5357021"/>
            <a:ext cx="3186257" cy="369332"/>
          </a:xfrm>
          <a:prstGeom prst="rect">
            <a:avLst/>
          </a:prstGeom>
        </p:spPr>
        <p:txBody>
          <a:bodyPr wrap="none">
            <a:spAutoFit/>
          </a:bodyPr>
          <a:lstStyle/>
          <a:p>
            <a:r>
              <a:rPr lang="en-US" altLang="zh-CN" dirty="0">
                <a:solidFill>
                  <a:schemeClr val="accent1">
                    <a:lumMod val="75000"/>
                  </a:schemeClr>
                </a:solidFill>
              </a:rPr>
              <a:t>My dog is very </a:t>
            </a:r>
            <a:r>
              <a:rPr lang="en-US" altLang="zh-CN" u="sng" dirty="0">
                <a:solidFill>
                  <a:schemeClr val="accent1">
                    <a:lumMod val="75000"/>
                  </a:schemeClr>
                </a:solidFill>
              </a:rPr>
              <a:t>      </a:t>
            </a:r>
            <a:r>
              <a:rPr lang="en-US" altLang="zh-CN" dirty="0">
                <a:solidFill>
                  <a:schemeClr val="accent1">
                    <a:lumMod val="75000"/>
                  </a:schemeClr>
                </a:solidFill>
              </a:rPr>
              <a:t>and cute </a:t>
            </a:r>
            <a:endParaRPr lang="zh-CN" altLang="en-US" dirty="0">
              <a:solidFill>
                <a:schemeClr val="accent1">
                  <a:lumMod val="75000"/>
                </a:schemeClr>
              </a:solidFill>
            </a:endParaRPr>
          </a:p>
        </p:txBody>
      </p:sp>
      <p:cxnSp>
        <p:nvCxnSpPr>
          <p:cNvPr id="13" name="直接连接符 12">
            <a:extLst>
              <a:ext uri="{FF2B5EF4-FFF2-40B4-BE49-F238E27FC236}">
                <a16:creationId xmlns:a16="http://schemas.microsoft.com/office/drawing/2014/main" id="{578F2348-8A44-418D-80AF-E10C2BF81D41}"/>
              </a:ext>
            </a:extLst>
          </p:cNvPr>
          <p:cNvCxnSpPr/>
          <p:nvPr/>
        </p:nvCxnSpPr>
        <p:spPr>
          <a:xfrm>
            <a:off x="6096000" y="2171700"/>
            <a:ext cx="0" cy="3036173"/>
          </a:xfrm>
          <a:prstGeom prst="line">
            <a:avLst/>
          </a:prstGeom>
          <a:ln w="25400" cmpd="sng">
            <a:solidFill>
              <a:schemeClr val="accent5"/>
            </a:solidFill>
            <a:prstDash val="dashDot"/>
          </a:ln>
        </p:spPr>
        <p:style>
          <a:lnRef idx="1">
            <a:schemeClr val="accent5"/>
          </a:lnRef>
          <a:fillRef idx="0">
            <a:schemeClr val="accent5"/>
          </a:fillRef>
          <a:effectRef idx="0">
            <a:schemeClr val="accent5"/>
          </a:effectRef>
          <a:fontRef idx="minor">
            <a:schemeClr val="tx1"/>
          </a:fontRef>
        </p:style>
      </p:cxnSp>
      <p:sp>
        <p:nvSpPr>
          <p:cNvPr id="9" name="文本框 8">
            <a:extLst>
              <a:ext uri="{FF2B5EF4-FFF2-40B4-BE49-F238E27FC236}">
                <a16:creationId xmlns:a16="http://schemas.microsoft.com/office/drawing/2014/main" id="{F6D37C55-7D58-46A8-B31D-A84555CE2E3F}"/>
              </a:ext>
            </a:extLst>
          </p:cNvPr>
          <p:cNvSpPr txBox="1"/>
          <p:nvPr/>
        </p:nvSpPr>
        <p:spPr>
          <a:xfrm>
            <a:off x="1181527" y="254295"/>
            <a:ext cx="8150041" cy="584775"/>
          </a:xfrm>
          <a:prstGeom prst="rect">
            <a:avLst/>
          </a:prstGeom>
          <a:noFill/>
        </p:spPr>
        <p:txBody>
          <a:bodyPr wrap="square" rtlCol="0">
            <a:spAutoFit/>
          </a:bodyPr>
          <a:lstStyle/>
          <a:p>
            <a:r>
              <a:rPr lang="en-US" altLang="zh-CN" sz="3200" spc="600" dirty="0">
                <a:cs typeface="+mn-ea"/>
                <a:sym typeface="+mn-lt"/>
              </a:rPr>
              <a:t>Overview</a:t>
            </a:r>
            <a:r>
              <a:rPr lang="zh-CN" altLang="en-US" sz="3200" spc="600" dirty="0">
                <a:cs typeface="+mn-ea"/>
                <a:sym typeface="+mn-lt"/>
              </a:rPr>
              <a:t>：</a:t>
            </a:r>
            <a:r>
              <a:rPr lang="en-US" altLang="zh-CN" sz="3200" spc="600" dirty="0">
                <a:cs typeface="+mn-ea"/>
                <a:sym typeface="+mn-lt"/>
              </a:rPr>
              <a:t> Pre-training Tasks </a:t>
            </a:r>
            <a:endParaRPr lang="zh-CN" altLang="en-US" sz="3200" spc="600" dirty="0">
              <a:cs typeface="+mn-ea"/>
              <a:sym typeface="+mn-lt"/>
            </a:endParaRPr>
          </a:p>
        </p:txBody>
      </p:sp>
    </p:spTree>
    <p:extLst>
      <p:ext uri="{BB962C8B-B14F-4D97-AF65-F5344CB8AC3E}">
        <p14:creationId xmlns:p14="http://schemas.microsoft.com/office/powerpoint/2010/main" val="1061239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1181528" y="254295"/>
            <a:ext cx="6525558" cy="584775"/>
          </a:xfrm>
          <a:prstGeom prst="rect">
            <a:avLst/>
          </a:prstGeom>
          <a:noFill/>
        </p:spPr>
        <p:txBody>
          <a:bodyPr wrap="square" rtlCol="0">
            <a:spAutoFit/>
          </a:bodyPr>
          <a:lstStyle/>
          <a:p>
            <a:r>
              <a:rPr lang="en-US" altLang="zh-CN" sz="3200" spc="600" dirty="0">
                <a:cs typeface="+mn-ea"/>
                <a:sym typeface="+mn-lt"/>
              </a:rPr>
              <a:t>Overview </a:t>
            </a:r>
            <a:endParaRPr lang="zh-CN" altLang="en-US" sz="3200" spc="600" dirty="0">
              <a:cs typeface="+mn-ea"/>
              <a:sym typeface="+mn-lt"/>
            </a:endParaRPr>
          </a:p>
        </p:txBody>
      </p:sp>
      <p:graphicFrame>
        <p:nvGraphicFramePr>
          <p:cNvPr id="31" name="表格 31">
            <a:extLst>
              <a:ext uri="{FF2B5EF4-FFF2-40B4-BE49-F238E27FC236}">
                <a16:creationId xmlns:a16="http://schemas.microsoft.com/office/drawing/2014/main" id="{103EB2C5-E270-4F97-9CF5-31567A64FB6E}"/>
              </a:ext>
            </a:extLst>
          </p:cNvPr>
          <p:cNvGraphicFramePr>
            <a:graphicFrameLocks noGrp="1"/>
          </p:cNvGraphicFramePr>
          <p:nvPr>
            <p:extLst>
              <p:ext uri="{D42A27DB-BD31-4B8C-83A1-F6EECF244321}">
                <p14:modId xmlns:p14="http://schemas.microsoft.com/office/powerpoint/2010/main" val="1062555329"/>
              </p:ext>
            </p:extLst>
          </p:nvPr>
        </p:nvGraphicFramePr>
        <p:xfrm>
          <a:off x="0" y="1219572"/>
          <a:ext cx="1027415" cy="4665415"/>
        </p:xfrm>
        <a:graphic>
          <a:graphicData uri="http://schemas.openxmlformats.org/drawingml/2006/table">
            <a:tbl>
              <a:tblPr firstRow="1" bandRow="1">
                <a:tableStyleId>{5C22544A-7EE6-4342-B048-85BDC9FD1C3A}</a:tableStyleId>
              </a:tblPr>
              <a:tblGrid>
                <a:gridCol w="1027415">
                  <a:extLst>
                    <a:ext uri="{9D8B030D-6E8A-4147-A177-3AD203B41FA5}">
                      <a16:colId xmlns:a16="http://schemas.microsoft.com/office/drawing/2014/main" val="1542261902"/>
                    </a:ext>
                  </a:extLst>
                </a:gridCol>
              </a:tblGrid>
              <a:tr h="933083">
                <a:tc>
                  <a:txBody>
                    <a:bodyPr/>
                    <a:lstStyle/>
                    <a:p>
                      <a:pPr algn="ctr"/>
                      <a:r>
                        <a:rPr lang="en-US" altLang="zh-CN" sz="1800" b="0" kern="1200" dirty="0">
                          <a:solidFill>
                            <a:schemeClr val="dk1"/>
                          </a:solidFill>
                          <a:latin typeface="+mn-lt"/>
                          <a:ea typeface="+mn-ea"/>
                          <a:cs typeface="+mn-cs"/>
                        </a:rPr>
                        <a:t>LM</a:t>
                      </a:r>
                      <a:endParaRPr lang="zh-CN" altLang="en-US" sz="1800" b="0" kern="1200" dirty="0">
                        <a:solidFill>
                          <a:schemeClr val="dk1"/>
                        </a:solidFill>
                        <a:latin typeface="+mn-lt"/>
                        <a:ea typeface="+mn-ea"/>
                        <a:cs typeface="+mn-cs"/>
                      </a:endParaRPr>
                    </a:p>
                  </a:txBody>
                  <a:tcPr anchor="ctr">
                    <a:solidFill>
                      <a:schemeClr val="accent1">
                        <a:lumMod val="60000"/>
                        <a:lumOff val="40000"/>
                      </a:schemeClr>
                    </a:solidFill>
                  </a:tcPr>
                </a:tc>
                <a:extLst>
                  <a:ext uri="{0D108BD9-81ED-4DB2-BD59-A6C34878D82A}">
                    <a16:rowId xmlns:a16="http://schemas.microsoft.com/office/drawing/2014/main" val="3189541892"/>
                  </a:ext>
                </a:extLst>
              </a:tr>
              <a:tr h="933083">
                <a:tc>
                  <a:txBody>
                    <a:bodyPr/>
                    <a:lstStyle/>
                    <a:p>
                      <a:pPr algn="ctr"/>
                      <a:r>
                        <a:rPr lang="en-US" altLang="zh-CN" dirty="0"/>
                        <a:t>MLM</a:t>
                      </a:r>
                      <a:endParaRPr lang="zh-CN" altLang="en-US" dirty="0"/>
                    </a:p>
                  </a:txBody>
                  <a:tcPr anchor="ctr">
                    <a:solidFill>
                      <a:schemeClr val="accent1">
                        <a:lumMod val="60000"/>
                        <a:lumOff val="40000"/>
                      </a:schemeClr>
                    </a:solidFill>
                  </a:tcPr>
                </a:tc>
                <a:extLst>
                  <a:ext uri="{0D108BD9-81ED-4DB2-BD59-A6C34878D82A}">
                    <a16:rowId xmlns:a16="http://schemas.microsoft.com/office/drawing/2014/main" val="2280989540"/>
                  </a:ext>
                </a:extLst>
              </a:tr>
              <a:tr h="933083">
                <a:tc>
                  <a:txBody>
                    <a:bodyPr/>
                    <a:lstStyle/>
                    <a:p>
                      <a:pPr marL="0" algn="ctr" defTabSz="914400" rtl="0" eaLnBrk="1" latinLnBrk="0" hangingPunct="1"/>
                      <a:r>
                        <a:rPr lang="en-US" altLang="zh-CN" sz="1800" b="1" kern="1200" dirty="0">
                          <a:solidFill>
                            <a:schemeClr val="bg1"/>
                          </a:solidFill>
                          <a:latin typeface="+mn-lt"/>
                          <a:ea typeface="+mn-ea"/>
                          <a:cs typeface="+mn-cs"/>
                        </a:rPr>
                        <a:t>PLM</a:t>
                      </a:r>
                      <a:endParaRPr lang="zh-CN" altLang="en-US" sz="1800" b="1" kern="1200" dirty="0">
                        <a:solidFill>
                          <a:schemeClr val="bg1"/>
                        </a:solidFill>
                        <a:latin typeface="+mn-lt"/>
                        <a:ea typeface="+mn-ea"/>
                        <a:cs typeface="+mn-cs"/>
                      </a:endParaRPr>
                    </a:p>
                  </a:txBody>
                  <a:tcPr anchor="ctr">
                    <a:solidFill>
                      <a:srgbClr val="715370"/>
                    </a:solidFill>
                  </a:tcPr>
                </a:tc>
                <a:extLst>
                  <a:ext uri="{0D108BD9-81ED-4DB2-BD59-A6C34878D82A}">
                    <a16:rowId xmlns:a16="http://schemas.microsoft.com/office/drawing/2014/main" val="4259463966"/>
                  </a:ext>
                </a:extLst>
              </a:tr>
              <a:tr h="933083">
                <a:tc>
                  <a:txBody>
                    <a:bodyPr/>
                    <a:lstStyle/>
                    <a:p>
                      <a:pPr algn="ctr"/>
                      <a:r>
                        <a:rPr lang="en-US" altLang="zh-CN" dirty="0"/>
                        <a:t>DAE</a:t>
                      </a:r>
                      <a:endParaRPr lang="zh-CN" altLang="en-US" dirty="0"/>
                    </a:p>
                  </a:txBody>
                  <a:tcPr anchor="ctr">
                    <a:solidFill>
                      <a:schemeClr val="accent1">
                        <a:lumMod val="60000"/>
                        <a:lumOff val="40000"/>
                      </a:schemeClr>
                    </a:solidFill>
                  </a:tcPr>
                </a:tc>
                <a:extLst>
                  <a:ext uri="{0D108BD9-81ED-4DB2-BD59-A6C34878D82A}">
                    <a16:rowId xmlns:a16="http://schemas.microsoft.com/office/drawing/2014/main" val="4062199394"/>
                  </a:ext>
                </a:extLst>
              </a:tr>
              <a:tr h="933083">
                <a:tc>
                  <a:txBody>
                    <a:bodyPr/>
                    <a:lstStyle/>
                    <a:p>
                      <a:pPr algn="ctr"/>
                      <a:r>
                        <a:rPr lang="en-US" altLang="zh-CN" dirty="0"/>
                        <a:t>CTL</a:t>
                      </a:r>
                      <a:endParaRPr lang="zh-CN" altLang="en-US" dirty="0"/>
                    </a:p>
                  </a:txBody>
                  <a:tcPr anchor="ctr">
                    <a:solidFill>
                      <a:schemeClr val="accent1">
                        <a:lumMod val="60000"/>
                        <a:lumOff val="40000"/>
                      </a:schemeClr>
                    </a:solidFill>
                  </a:tcPr>
                </a:tc>
                <a:extLst>
                  <a:ext uri="{0D108BD9-81ED-4DB2-BD59-A6C34878D82A}">
                    <a16:rowId xmlns:a16="http://schemas.microsoft.com/office/drawing/2014/main" val="1965371685"/>
                  </a:ext>
                </a:extLst>
              </a:tr>
            </a:tbl>
          </a:graphicData>
        </a:graphic>
      </p:graphicFrame>
      <p:sp>
        <p:nvSpPr>
          <p:cNvPr id="33" name="等腰三角形 32">
            <a:extLst>
              <a:ext uri="{FF2B5EF4-FFF2-40B4-BE49-F238E27FC236}">
                <a16:creationId xmlns:a16="http://schemas.microsoft.com/office/drawing/2014/main" id="{D0FD9CB1-ACE6-492D-95FA-26F541F3F504}"/>
              </a:ext>
            </a:extLst>
          </p:cNvPr>
          <p:cNvSpPr/>
          <p:nvPr/>
        </p:nvSpPr>
        <p:spPr>
          <a:xfrm rot="16200000">
            <a:off x="670093" y="3409544"/>
            <a:ext cx="464706" cy="249938"/>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CFB4C0A4-EC24-4096-8635-18A421C29964}"/>
              </a:ext>
            </a:extLst>
          </p:cNvPr>
          <p:cNvSpPr/>
          <p:nvPr/>
        </p:nvSpPr>
        <p:spPr>
          <a:xfrm>
            <a:off x="2566007" y="1415932"/>
            <a:ext cx="7881860" cy="2546466"/>
          </a:xfrm>
          <a:prstGeom prst="rect">
            <a:avLst/>
          </a:prstGeom>
        </p:spPr>
        <p:txBody>
          <a:bodyPr wrap="square">
            <a:spAutoFit/>
          </a:bodyPr>
          <a:lstStyle/>
          <a:p>
            <a:pPr>
              <a:lnSpc>
                <a:spcPct val="150000"/>
              </a:lnSpc>
            </a:pPr>
            <a:r>
              <a:rPr lang="en-US" altLang="zh-CN" b="1" dirty="0" err="1"/>
              <a:t>XLNet</a:t>
            </a:r>
            <a:r>
              <a:rPr lang="zh-CN" altLang="en-US" b="1" dirty="0"/>
              <a:t>提出：</a:t>
            </a:r>
            <a:endParaRPr lang="en-US" altLang="zh-CN" b="1" dirty="0"/>
          </a:p>
          <a:p>
            <a:pPr marL="285750" indent="-285750">
              <a:lnSpc>
                <a:spcPct val="150000"/>
              </a:lnSpc>
              <a:buFont typeface="Wingdings" panose="05000000000000000000" pitchFamily="2" charset="2"/>
              <a:buChar char="u"/>
            </a:pPr>
            <a:r>
              <a:rPr lang="zh-CN" altLang="en-US" dirty="0"/>
              <a:t>给定一个序列，然后从所有可能的排列中随机抽样一个排列；</a:t>
            </a:r>
            <a:endParaRPr lang="en-US" altLang="zh-CN" dirty="0"/>
          </a:p>
          <a:p>
            <a:pPr marL="285750" indent="-285750">
              <a:lnSpc>
                <a:spcPct val="150000"/>
              </a:lnSpc>
              <a:buFont typeface="Wingdings" panose="05000000000000000000" pitchFamily="2" charset="2"/>
              <a:buChar char="u"/>
            </a:pPr>
            <a:r>
              <a:rPr lang="zh-CN" altLang="en-US" dirty="0"/>
              <a:t>将被抽中的排列的一些 </a:t>
            </a:r>
            <a:r>
              <a:rPr lang="en-US" altLang="zh-CN" dirty="0"/>
              <a:t>token </a:t>
            </a:r>
            <a:r>
              <a:rPr lang="zh-CN" altLang="en-US" dirty="0"/>
              <a:t>选定为</a:t>
            </a:r>
            <a:r>
              <a:rPr lang="en-US" altLang="zh-CN" b="1" dirty="0">
                <a:solidFill>
                  <a:srgbClr val="C00000"/>
                </a:solidFill>
              </a:rPr>
              <a:t>targets</a:t>
            </a:r>
            <a:r>
              <a:rPr lang="zh-CN" altLang="en-US" dirty="0"/>
              <a:t>；</a:t>
            </a:r>
            <a:endParaRPr lang="en-US" altLang="zh-CN" dirty="0"/>
          </a:p>
          <a:p>
            <a:pPr marL="285750" indent="-285750">
              <a:lnSpc>
                <a:spcPct val="150000"/>
              </a:lnSpc>
              <a:buFont typeface="Wingdings" panose="05000000000000000000" pitchFamily="2" charset="2"/>
              <a:buChar char="u"/>
            </a:pPr>
            <a:r>
              <a:rPr lang="zh-CN" altLang="en-US" dirty="0"/>
              <a:t>训练模型，根据其余 </a:t>
            </a:r>
            <a:r>
              <a:rPr lang="en-US" altLang="zh-CN" dirty="0"/>
              <a:t>token </a:t>
            </a:r>
            <a:r>
              <a:rPr lang="zh-CN" altLang="en-US" dirty="0"/>
              <a:t>和</a:t>
            </a:r>
            <a:r>
              <a:rPr lang="en-US" altLang="zh-CN" dirty="0"/>
              <a:t>targets</a:t>
            </a:r>
            <a:r>
              <a:rPr lang="zh-CN" altLang="en-US" dirty="0"/>
              <a:t>的正常位置（</a:t>
            </a:r>
            <a:r>
              <a:rPr lang="en-US" altLang="zh-CN" dirty="0"/>
              <a:t>natural position</a:t>
            </a:r>
            <a:r>
              <a:rPr lang="zh-CN" altLang="en-US" dirty="0"/>
              <a:t>）来预测这些</a:t>
            </a:r>
            <a:r>
              <a:rPr lang="en-US" altLang="zh-CN" dirty="0"/>
              <a:t>targets</a:t>
            </a:r>
            <a:r>
              <a:rPr lang="zh-CN" altLang="en-US" dirty="0"/>
              <a:t>。</a:t>
            </a:r>
            <a:endParaRPr lang="en-US" altLang="zh-CN" dirty="0"/>
          </a:p>
          <a:p>
            <a:pPr>
              <a:lnSpc>
                <a:spcPct val="150000"/>
              </a:lnSpc>
            </a:pPr>
            <a:r>
              <a:rPr lang="zh-CN" altLang="en-US" dirty="0"/>
              <a:t>不会影响到序列的</a:t>
            </a:r>
            <a:r>
              <a:rPr lang="en-US" altLang="zh-CN" dirty="0"/>
              <a:t>natural position</a:t>
            </a:r>
            <a:r>
              <a:rPr lang="zh-CN" altLang="en-US" dirty="0"/>
              <a:t>，只是定义了</a:t>
            </a:r>
            <a:r>
              <a:rPr lang="en-US" altLang="zh-CN" dirty="0"/>
              <a:t>token predictions</a:t>
            </a:r>
            <a:r>
              <a:rPr lang="zh-CN" altLang="en-US" dirty="0"/>
              <a:t>的顺序。</a:t>
            </a:r>
          </a:p>
        </p:txBody>
      </p:sp>
      <p:sp>
        <p:nvSpPr>
          <p:cNvPr id="5" name="矩形 4">
            <a:extLst>
              <a:ext uri="{FF2B5EF4-FFF2-40B4-BE49-F238E27FC236}">
                <a16:creationId xmlns:a16="http://schemas.microsoft.com/office/drawing/2014/main" id="{E30056F6-7B26-458D-B885-339D8F2A4C88}"/>
              </a:ext>
            </a:extLst>
          </p:cNvPr>
          <p:cNvSpPr/>
          <p:nvPr/>
        </p:nvSpPr>
        <p:spPr>
          <a:xfrm>
            <a:off x="3826708" y="954267"/>
            <a:ext cx="5637762" cy="461665"/>
          </a:xfrm>
          <a:prstGeom prst="rect">
            <a:avLst/>
          </a:prstGeom>
        </p:spPr>
        <p:txBody>
          <a:bodyPr wrap="none">
            <a:spAutoFit/>
          </a:bodyPr>
          <a:lstStyle/>
          <a:p>
            <a:r>
              <a:rPr lang="en-US" altLang="zh-CN" sz="2400" b="1" dirty="0">
                <a:solidFill>
                  <a:srgbClr val="715370"/>
                </a:solidFill>
              </a:rPr>
              <a:t>Permuted Language Modeling</a:t>
            </a:r>
            <a:r>
              <a:rPr lang="zh-CN" altLang="en-US" sz="2400" b="1" dirty="0">
                <a:solidFill>
                  <a:srgbClr val="715370"/>
                </a:solidFill>
              </a:rPr>
              <a:t>（</a:t>
            </a:r>
            <a:r>
              <a:rPr lang="en-US" altLang="zh-CN" sz="2400" b="1" dirty="0">
                <a:solidFill>
                  <a:srgbClr val="715370"/>
                </a:solidFill>
              </a:rPr>
              <a:t>PLM</a:t>
            </a:r>
            <a:r>
              <a:rPr lang="zh-CN" altLang="en-US" sz="2400" b="1" dirty="0">
                <a:solidFill>
                  <a:srgbClr val="715370"/>
                </a:solidFill>
              </a:rPr>
              <a:t>）</a:t>
            </a:r>
          </a:p>
        </p:txBody>
      </p:sp>
      <p:sp>
        <p:nvSpPr>
          <p:cNvPr id="6" name="灯片编号占位符 5">
            <a:extLst>
              <a:ext uri="{FF2B5EF4-FFF2-40B4-BE49-F238E27FC236}">
                <a16:creationId xmlns:a16="http://schemas.microsoft.com/office/drawing/2014/main" id="{9AE9E4C6-F8BB-4EB7-B55E-4300AA911EB9}"/>
              </a:ext>
            </a:extLst>
          </p:cNvPr>
          <p:cNvSpPr>
            <a:spLocks noGrp="1"/>
          </p:cNvSpPr>
          <p:nvPr>
            <p:ph type="sldNum" sz="quarter" idx="12"/>
          </p:nvPr>
        </p:nvSpPr>
        <p:spPr/>
        <p:txBody>
          <a:bodyPr/>
          <a:lstStyle/>
          <a:p>
            <a:fld id="{82AC959B-36DA-44CA-926B-D3617CCBB2A6}" type="slidenum">
              <a:rPr lang="zh-CN" altLang="en-US" smtClean="0"/>
              <a:t>18</a:t>
            </a:fld>
            <a:endParaRPr lang="zh-CN" altLang="en-US"/>
          </a:p>
        </p:txBody>
      </p:sp>
      <p:pic>
        <p:nvPicPr>
          <p:cNvPr id="8" name="图片 7">
            <a:extLst>
              <a:ext uri="{FF2B5EF4-FFF2-40B4-BE49-F238E27FC236}">
                <a16:creationId xmlns:a16="http://schemas.microsoft.com/office/drawing/2014/main" id="{3B591F6D-7476-4DD7-8F08-36D48CD58CF2}"/>
              </a:ext>
            </a:extLst>
          </p:cNvPr>
          <p:cNvPicPr>
            <a:picLocks noChangeAspect="1"/>
          </p:cNvPicPr>
          <p:nvPr/>
        </p:nvPicPr>
        <p:blipFill>
          <a:blip r:embed="rId4"/>
          <a:stretch>
            <a:fillRect/>
          </a:stretch>
        </p:blipFill>
        <p:spPr>
          <a:xfrm>
            <a:off x="6096000" y="3962398"/>
            <a:ext cx="5020597" cy="2542001"/>
          </a:xfrm>
          <a:prstGeom prst="rect">
            <a:avLst/>
          </a:prstGeom>
        </p:spPr>
      </p:pic>
      <p:pic>
        <p:nvPicPr>
          <p:cNvPr id="9" name="图片 8">
            <a:extLst>
              <a:ext uri="{FF2B5EF4-FFF2-40B4-BE49-F238E27FC236}">
                <a16:creationId xmlns:a16="http://schemas.microsoft.com/office/drawing/2014/main" id="{49D91F92-191E-4EE3-8FE8-B42BB219ED29}"/>
              </a:ext>
            </a:extLst>
          </p:cNvPr>
          <p:cNvPicPr>
            <a:picLocks noChangeAspect="1"/>
          </p:cNvPicPr>
          <p:nvPr/>
        </p:nvPicPr>
        <p:blipFill>
          <a:blip r:embed="rId5"/>
          <a:stretch>
            <a:fillRect/>
          </a:stretch>
        </p:blipFill>
        <p:spPr>
          <a:xfrm>
            <a:off x="2566007" y="3918360"/>
            <a:ext cx="3498808" cy="2803115"/>
          </a:xfrm>
          <a:prstGeom prst="rect">
            <a:avLst/>
          </a:prstGeom>
        </p:spPr>
      </p:pic>
      <p:sp>
        <p:nvSpPr>
          <p:cNvPr id="7" name="文本框 6">
            <a:extLst>
              <a:ext uri="{FF2B5EF4-FFF2-40B4-BE49-F238E27FC236}">
                <a16:creationId xmlns:a16="http://schemas.microsoft.com/office/drawing/2014/main" id="{B7F0D4C4-B982-4FED-A096-68FD066FA9AF}"/>
              </a:ext>
            </a:extLst>
          </p:cNvPr>
          <p:cNvSpPr txBox="1"/>
          <p:nvPr/>
        </p:nvSpPr>
        <p:spPr>
          <a:xfrm>
            <a:off x="1181527" y="254295"/>
            <a:ext cx="8150041" cy="584775"/>
          </a:xfrm>
          <a:prstGeom prst="rect">
            <a:avLst/>
          </a:prstGeom>
          <a:noFill/>
        </p:spPr>
        <p:txBody>
          <a:bodyPr wrap="square" rtlCol="0">
            <a:spAutoFit/>
          </a:bodyPr>
          <a:lstStyle/>
          <a:p>
            <a:r>
              <a:rPr lang="en-US" altLang="zh-CN" sz="3200" spc="600" dirty="0">
                <a:cs typeface="+mn-ea"/>
                <a:sym typeface="+mn-lt"/>
              </a:rPr>
              <a:t>Overview</a:t>
            </a:r>
            <a:r>
              <a:rPr lang="zh-CN" altLang="en-US" sz="3200" spc="600" dirty="0">
                <a:cs typeface="+mn-ea"/>
                <a:sym typeface="+mn-lt"/>
              </a:rPr>
              <a:t>：</a:t>
            </a:r>
            <a:r>
              <a:rPr lang="en-US" altLang="zh-CN" sz="3200" spc="600" dirty="0">
                <a:cs typeface="+mn-ea"/>
                <a:sym typeface="+mn-lt"/>
              </a:rPr>
              <a:t> Pre-training Tasks </a:t>
            </a:r>
            <a:endParaRPr lang="zh-CN" altLang="en-US" sz="3200" spc="600" dirty="0">
              <a:cs typeface="+mn-ea"/>
              <a:sym typeface="+mn-lt"/>
            </a:endParaRPr>
          </a:p>
        </p:txBody>
      </p:sp>
    </p:spTree>
    <p:extLst>
      <p:ext uri="{BB962C8B-B14F-4D97-AF65-F5344CB8AC3E}">
        <p14:creationId xmlns:p14="http://schemas.microsoft.com/office/powerpoint/2010/main" val="2004097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1181528" y="254295"/>
            <a:ext cx="6525558" cy="584775"/>
          </a:xfrm>
          <a:prstGeom prst="rect">
            <a:avLst/>
          </a:prstGeom>
          <a:noFill/>
        </p:spPr>
        <p:txBody>
          <a:bodyPr wrap="square" rtlCol="0">
            <a:spAutoFit/>
          </a:bodyPr>
          <a:lstStyle/>
          <a:p>
            <a:r>
              <a:rPr lang="en-US" altLang="zh-CN" sz="3200" spc="600" dirty="0">
                <a:cs typeface="+mn-ea"/>
                <a:sym typeface="+mn-lt"/>
              </a:rPr>
              <a:t>Overview </a:t>
            </a:r>
            <a:endParaRPr lang="zh-CN" altLang="en-US" sz="3200" spc="600" dirty="0">
              <a:cs typeface="+mn-ea"/>
              <a:sym typeface="+mn-lt"/>
            </a:endParaRPr>
          </a:p>
        </p:txBody>
      </p:sp>
      <p:graphicFrame>
        <p:nvGraphicFramePr>
          <p:cNvPr id="31" name="表格 31">
            <a:extLst>
              <a:ext uri="{FF2B5EF4-FFF2-40B4-BE49-F238E27FC236}">
                <a16:creationId xmlns:a16="http://schemas.microsoft.com/office/drawing/2014/main" id="{103EB2C5-E270-4F97-9CF5-31567A64FB6E}"/>
              </a:ext>
            </a:extLst>
          </p:cNvPr>
          <p:cNvGraphicFramePr>
            <a:graphicFrameLocks noGrp="1"/>
          </p:cNvGraphicFramePr>
          <p:nvPr>
            <p:extLst>
              <p:ext uri="{D42A27DB-BD31-4B8C-83A1-F6EECF244321}">
                <p14:modId xmlns:p14="http://schemas.microsoft.com/office/powerpoint/2010/main" val="2544572835"/>
              </p:ext>
            </p:extLst>
          </p:nvPr>
        </p:nvGraphicFramePr>
        <p:xfrm>
          <a:off x="0" y="1219572"/>
          <a:ext cx="1027415" cy="4665415"/>
        </p:xfrm>
        <a:graphic>
          <a:graphicData uri="http://schemas.openxmlformats.org/drawingml/2006/table">
            <a:tbl>
              <a:tblPr firstRow="1" bandRow="1">
                <a:tableStyleId>{5C22544A-7EE6-4342-B048-85BDC9FD1C3A}</a:tableStyleId>
              </a:tblPr>
              <a:tblGrid>
                <a:gridCol w="1027415">
                  <a:extLst>
                    <a:ext uri="{9D8B030D-6E8A-4147-A177-3AD203B41FA5}">
                      <a16:colId xmlns:a16="http://schemas.microsoft.com/office/drawing/2014/main" val="1542261902"/>
                    </a:ext>
                  </a:extLst>
                </a:gridCol>
              </a:tblGrid>
              <a:tr h="933083">
                <a:tc>
                  <a:txBody>
                    <a:bodyPr/>
                    <a:lstStyle/>
                    <a:p>
                      <a:pPr algn="ctr"/>
                      <a:r>
                        <a:rPr lang="en-US" altLang="zh-CN" sz="1800" b="0" kern="1200" dirty="0">
                          <a:solidFill>
                            <a:schemeClr val="dk1"/>
                          </a:solidFill>
                          <a:latin typeface="+mn-lt"/>
                          <a:ea typeface="+mn-ea"/>
                          <a:cs typeface="+mn-cs"/>
                        </a:rPr>
                        <a:t>LM</a:t>
                      </a:r>
                      <a:endParaRPr lang="zh-CN" altLang="en-US" sz="1800" b="0" kern="1200" dirty="0">
                        <a:solidFill>
                          <a:schemeClr val="dk1"/>
                        </a:solidFill>
                        <a:latin typeface="+mn-lt"/>
                        <a:ea typeface="+mn-ea"/>
                        <a:cs typeface="+mn-cs"/>
                      </a:endParaRPr>
                    </a:p>
                  </a:txBody>
                  <a:tcPr anchor="ctr">
                    <a:solidFill>
                      <a:schemeClr val="accent1">
                        <a:lumMod val="60000"/>
                        <a:lumOff val="40000"/>
                      </a:schemeClr>
                    </a:solidFill>
                  </a:tcPr>
                </a:tc>
                <a:extLst>
                  <a:ext uri="{0D108BD9-81ED-4DB2-BD59-A6C34878D82A}">
                    <a16:rowId xmlns:a16="http://schemas.microsoft.com/office/drawing/2014/main" val="3189541892"/>
                  </a:ext>
                </a:extLst>
              </a:tr>
              <a:tr h="933083">
                <a:tc>
                  <a:txBody>
                    <a:bodyPr/>
                    <a:lstStyle/>
                    <a:p>
                      <a:pPr algn="ctr"/>
                      <a:r>
                        <a:rPr lang="en-US" altLang="zh-CN" dirty="0"/>
                        <a:t>MLM</a:t>
                      </a:r>
                      <a:endParaRPr lang="zh-CN" altLang="en-US" dirty="0"/>
                    </a:p>
                  </a:txBody>
                  <a:tcPr anchor="ctr">
                    <a:solidFill>
                      <a:schemeClr val="accent1">
                        <a:lumMod val="60000"/>
                        <a:lumOff val="40000"/>
                      </a:schemeClr>
                    </a:solidFill>
                  </a:tcPr>
                </a:tc>
                <a:extLst>
                  <a:ext uri="{0D108BD9-81ED-4DB2-BD59-A6C34878D82A}">
                    <a16:rowId xmlns:a16="http://schemas.microsoft.com/office/drawing/2014/main" val="2280989540"/>
                  </a:ext>
                </a:extLst>
              </a:tr>
              <a:tr h="933083">
                <a:tc>
                  <a:txBody>
                    <a:bodyPr/>
                    <a:lstStyle/>
                    <a:p>
                      <a:pPr algn="ctr"/>
                      <a:r>
                        <a:rPr lang="en-US" altLang="zh-CN" dirty="0"/>
                        <a:t>PLM</a:t>
                      </a:r>
                      <a:endParaRPr lang="zh-CN" altLang="en-US" dirty="0"/>
                    </a:p>
                  </a:txBody>
                  <a:tcPr anchor="ctr">
                    <a:solidFill>
                      <a:schemeClr val="accent1">
                        <a:lumMod val="60000"/>
                        <a:lumOff val="40000"/>
                      </a:schemeClr>
                    </a:solidFill>
                  </a:tcPr>
                </a:tc>
                <a:extLst>
                  <a:ext uri="{0D108BD9-81ED-4DB2-BD59-A6C34878D82A}">
                    <a16:rowId xmlns:a16="http://schemas.microsoft.com/office/drawing/2014/main" val="4259463966"/>
                  </a:ext>
                </a:extLst>
              </a:tr>
              <a:tr h="933083">
                <a:tc>
                  <a:txBody>
                    <a:bodyPr/>
                    <a:lstStyle/>
                    <a:p>
                      <a:pPr marL="0" algn="ctr" defTabSz="914400" rtl="0" eaLnBrk="1" latinLnBrk="0" hangingPunct="1"/>
                      <a:r>
                        <a:rPr lang="en-US" altLang="zh-CN" sz="1800" b="1" kern="1200" dirty="0">
                          <a:solidFill>
                            <a:schemeClr val="bg1"/>
                          </a:solidFill>
                          <a:latin typeface="+mn-lt"/>
                          <a:ea typeface="+mn-ea"/>
                          <a:cs typeface="+mn-cs"/>
                        </a:rPr>
                        <a:t>DAE</a:t>
                      </a:r>
                      <a:endParaRPr lang="zh-CN" altLang="en-US" sz="1800" b="1" kern="1200" dirty="0">
                        <a:solidFill>
                          <a:schemeClr val="bg1"/>
                        </a:solidFill>
                        <a:latin typeface="+mn-lt"/>
                        <a:ea typeface="+mn-ea"/>
                        <a:cs typeface="+mn-cs"/>
                      </a:endParaRPr>
                    </a:p>
                  </a:txBody>
                  <a:tcPr anchor="ctr">
                    <a:solidFill>
                      <a:srgbClr val="715370"/>
                    </a:solidFill>
                  </a:tcPr>
                </a:tc>
                <a:extLst>
                  <a:ext uri="{0D108BD9-81ED-4DB2-BD59-A6C34878D82A}">
                    <a16:rowId xmlns:a16="http://schemas.microsoft.com/office/drawing/2014/main" val="4062199394"/>
                  </a:ext>
                </a:extLst>
              </a:tr>
              <a:tr h="933083">
                <a:tc>
                  <a:txBody>
                    <a:bodyPr/>
                    <a:lstStyle/>
                    <a:p>
                      <a:pPr algn="ctr"/>
                      <a:r>
                        <a:rPr lang="en-US" altLang="zh-CN" dirty="0"/>
                        <a:t>CTL</a:t>
                      </a:r>
                      <a:endParaRPr lang="zh-CN" altLang="en-US" dirty="0"/>
                    </a:p>
                  </a:txBody>
                  <a:tcPr anchor="ctr">
                    <a:solidFill>
                      <a:schemeClr val="accent1">
                        <a:lumMod val="60000"/>
                        <a:lumOff val="40000"/>
                      </a:schemeClr>
                    </a:solidFill>
                  </a:tcPr>
                </a:tc>
                <a:extLst>
                  <a:ext uri="{0D108BD9-81ED-4DB2-BD59-A6C34878D82A}">
                    <a16:rowId xmlns:a16="http://schemas.microsoft.com/office/drawing/2014/main" val="1965371685"/>
                  </a:ext>
                </a:extLst>
              </a:tr>
            </a:tbl>
          </a:graphicData>
        </a:graphic>
      </p:graphicFrame>
      <p:sp>
        <p:nvSpPr>
          <p:cNvPr id="33" name="等腰三角形 32">
            <a:extLst>
              <a:ext uri="{FF2B5EF4-FFF2-40B4-BE49-F238E27FC236}">
                <a16:creationId xmlns:a16="http://schemas.microsoft.com/office/drawing/2014/main" id="{D0FD9CB1-ACE6-492D-95FA-26F541F3F504}"/>
              </a:ext>
            </a:extLst>
          </p:cNvPr>
          <p:cNvSpPr/>
          <p:nvPr/>
        </p:nvSpPr>
        <p:spPr>
          <a:xfrm rot="16200000">
            <a:off x="666339" y="4312220"/>
            <a:ext cx="464706" cy="249938"/>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E26E6EF1-5014-42A7-B980-7054E666BEB6}"/>
              </a:ext>
            </a:extLst>
          </p:cNvPr>
          <p:cNvSpPr/>
          <p:nvPr/>
        </p:nvSpPr>
        <p:spPr>
          <a:xfrm>
            <a:off x="1791820" y="1999625"/>
            <a:ext cx="8066946" cy="369332"/>
          </a:xfrm>
          <a:prstGeom prst="rect">
            <a:avLst/>
          </a:prstGeom>
        </p:spPr>
        <p:txBody>
          <a:bodyPr wrap="square">
            <a:spAutoFit/>
          </a:bodyPr>
          <a:lstStyle/>
          <a:p>
            <a:r>
              <a:rPr lang="zh-CN" altLang="en-US" b="1" dirty="0"/>
              <a:t>接受已被加入干扰的输入序列，训练目标是恢复这些失真的原始输入。</a:t>
            </a:r>
          </a:p>
        </p:txBody>
      </p:sp>
      <p:sp>
        <p:nvSpPr>
          <p:cNvPr id="5" name="矩形 4">
            <a:extLst>
              <a:ext uri="{FF2B5EF4-FFF2-40B4-BE49-F238E27FC236}">
                <a16:creationId xmlns:a16="http://schemas.microsoft.com/office/drawing/2014/main" id="{97397F49-D9FE-45EA-AC45-0538BA2AF3D6}"/>
              </a:ext>
            </a:extLst>
          </p:cNvPr>
          <p:cNvSpPr/>
          <p:nvPr/>
        </p:nvSpPr>
        <p:spPr>
          <a:xfrm>
            <a:off x="4264425" y="1112542"/>
            <a:ext cx="4645887" cy="461665"/>
          </a:xfrm>
          <a:prstGeom prst="rect">
            <a:avLst/>
          </a:prstGeom>
        </p:spPr>
        <p:txBody>
          <a:bodyPr wrap="none">
            <a:spAutoFit/>
          </a:bodyPr>
          <a:lstStyle/>
          <a:p>
            <a:r>
              <a:rPr lang="en-US" altLang="zh-CN" sz="2400" b="1" dirty="0">
                <a:solidFill>
                  <a:srgbClr val="715370"/>
                </a:solidFill>
              </a:rPr>
              <a:t>Denoising autoencoder</a:t>
            </a:r>
            <a:r>
              <a:rPr lang="zh-CN" altLang="en-US" sz="2400" b="1" dirty="0">
                <a:solidFill>
                  <a:srgbClr val="715370"/>
                </a:solidFill>
              </a:rPr>
              <a:t>（</a:t>
            </a:r>
            <a:r>
              <a:rPr lang="en-US" altLang="zh-CN" sz="2400" b="1" dirty="0">
                <a:solidFill>
                  <a:srgbClr val="715370"/>
                </a:solidFill>
              </a:rPr>
              <a:t>DAE</a:t>
            </a:r>
            <a:r>
              <a:rPr lang="zh-CN" altLang="en-US" sz="2400" b="1" dirty="0">
                <a:solidFill>
                  <a:srgbClr val="715370"/>
                </a:solidFill>
              </a:rPr>
              <a:t>）</a:t>
            </a:r>
          </a:p>
        </p:txBody>
      </p:sp>
      <p:sp>
        <p:nvSpPr>
          <p:cNvPr id="6" name="矩形 5">
            <a:extLst>
              <a:ext uri="{FF2B5EF4-FFF2-40B4-BE49-F238E27FC236}">
                <a16:creationId xmlns:a16="http://schemas.microsoft.com/office/drawing/2014/main" id="{01D2422D-19DC-4505-A5C5-41D8D2783781}"/>
              </a:ext>
            </a:extLst>
          </p:cNvPr>
          <p:cNvSpPr/>
          <p:nvPr/>
        </p:nvSpPr>
        <p:spPr>
          <a:xfrm>
            <a:off x="1791820" y="2399219"/>
            <a:ext cx="10112313" cy="3377463"/>
          </a:xfrm>
          <a:prstGeom prst="rect">
            <a:avLst/>
          </a:prstGeom>
        </p:spPr>
        <p:txBody>
          <a:bodyPr wrap="square">
            <a:spAutoFit/>
          </a:bodyPr>
          <a:lstStyle/>
          <a:p>
            <a:pPr>
              <a:lnSpc>
                <a:spcPct val="150000"/>
              </a:lnSpc>
            </a:pPr>
            <a:r>
              <a:rPr lang="zh-CN" altLang="en-US" b="1" dirty="0">
                <a:solidFill>
                  <a:srgbClr val="C00000"/>
                </a:solidFill>
              </a:rPr>
              <a:t>加入干扰的方式：</a:t>
            </a:r>
            <a:endParaRPr lang="en-US" altLang="zh-CN" b="1" dirty="0">
              <a:solidFill>
                <a:srgbClr val="C00000"/>
              </a:solidFill>
            </a:endParaRPr>
          </a:p>
          <a:p>
            <a:pPr marL="342900" indent="-342900">
              <a:lnSpc>
                <a:spcPct val="150000"/>
              </a:lnSpc>
              <a:buAutoNum type="arabicParenBoth"/>
            </a:pPr>
            <a:r>
              <a:rPr lang="en-US" altLang="zh-CN" b="1" dirty="0">
                <a:solidFill>
                  <a:srgbClr val="C00000"/>
                </a:solidFill>
              </a:rPr>
              <a:t>Token Masking: </a:t>
            </a:r>
            <a:r>
              <a:rPr lang="zh-CN" altLang="en-US" dirty="0"/>
              <a:t>随机从输入序列中取样一些</a:t>
            </a:r>
            <a:r>
              <a:rPr lang="en-US" altLang="zh-CN" dirty="0"/>
              <a:t>tokens</a:t>
            </a:r>
            <a:r>
              <a:rPr lang="zh-CN" altLang="en-US" dirty="0"/>
              <a:t>，用</a:t>
            </a:r>
            <a:r>
              <a:rPr lang="en-US" altLang="zh-CN" dirty="0"/>
              <a:t>[MASK]</a:t>
            </a:r>
            <a:r>
              <a:rPr lang="zh-CN" altLang="en-US" dirty="0"/>
              <a:t>元素替代；</a:t>
            </a:r>
            <a:endParaRPr lang="en-US" altLang="zh-CN" dirty="0"/>
          </a:p>
          <a:p>
            <a:pPr marL="342900" indent="-342900">
              <a:lnSpc>
                <a:spcPct val="150000"/>
              </a:lnSpc>
              <a:buAutoNum type="arabicParenBoth"/>
            </a:pPr>
            <a:r>
              <a:rPr lang="en-US" altLang="zh-CN" b="1" dirty="0">
                <a:solidFill>
                  <a:srgbClr val="C00000"/>
                </a:solidFill>
              </a:rPr>
              <a:t>Token Deletion: </a:t>
            </a:r>
            <a:r>
              <a:rPr lang="zh-CN" altLang="en-US" dirty="0"/>
              <a:t>随机删除一些</a:t>
            </a:r>
            <a:r>
              <a:rPr lang="en-US" altLang="zh-CN" dirty="0"/>
              <a:t>tokens</a:t>
            </a:r>
            <a:r>
              <a:rPr lang="zh-CN" altLang="en-US" dirty="0"/>
              <a:t>，和遮掩</a:t>
            </a:r>
            <a:r>
              <a:rPr lang="en-US" altLang="zh-CN" dirty="0"/>
              <a:t>token</a:t>
            </a:r>
            <a:r>
              <a:rPr lang="zh-CN" altLang="en-US" dirty="0"/>
              <a:t>不同的是，模型需要决定缺失部分的位置；</a:t>
            </a:r>
            <a:endParaRPr lang="en-US" altLang="zh-CN" dirty="0"/>
          </a:p>
          <a:p>
            <a:pPr marL="342900" indent="-342900">
              <a:lnSpc>
                <a:spcPct val="150000"/>
              </a:lnSpc>
              <a:buAutoNum type="arabicParenBoth"/>
            </a:pPr>
            <a:r>
              <a:rPr lang="en-US" altLang="zh-CN" b="1" dirty="0">
                <a:solidFill>
                  <a:srgbClr val="C00000"/>
                </a:solidFill>
              </a:rPr>
              <a:t>Text Infilling: </a:t>
            </a:r>
            <a:r>
              <a:rPr lang="zh-CN" altLang="en-US" dirty="0"/>
              <a:t>像</a:t>
            </a:r>
            <a:r>
              <a:rPr lang="en-US" altLang="zh-CN" dirty="0" err="1"/>
              <a:t>SpanBERT</a:t>
            </a:r>
            <a:r>
              <a:rPr lang="en-US" altLang="zh-CN" dirty="0"/>
              <a:t>, </a:t>
            </a:r>
            <a:r>
              <a:rPr lang="zh-CN" altLang="en-US" dirty="0"/>
              <a:t>取样一些</a:t>
            </a:r>
            <a:r>
              <a:rPr lang="en-US" altLang="zh-CN" dirty="0"/>
              <a:t>text spans</a:t>
            </a:r>
            <a:r>
              <a:rPr lang="zh-CN" altLang="en-US" dirty="0"/>
              <a:t>，用一个</a:t>
            </a:r>
            <a:r>
              <a:rPr lang="en-US" altLang="zh-CN" dirty="0"/>
              <a:t>[MASK]</a:t>
            </a:r>
            <a:r>
              <a:rPr lang="zh-CN" altLang="en-US" dirty="0"/>
              <a:t>取代，每个</a:t>
            </a:r>
            <a:r>
              <a:rPr lang="en-US" altLang="zh-CN" dirty="0"/>
              <a:t>span</a:t>
            </a:r>
            <a:r>
              <a:rPr lang="zh-CN" altLang="en-US" dirty="0"/>
              <a:t>的长度取自泊松分布，模型需要从一个</a:t>
            </a:r>
            <a:r>
              <a:rPr lang="en-US" altLang="zh-CN" dirty="0"/>
              <a:t>span</a:t>
            </a:r>
            <a:r>
              <a:rPr lang="zh-CN" altLang="en-US" dirty="0"/>
              <a:t>中预测</a:t>
            </a:r>
            <a:r>
              <a:rPr lang="en-US" altLang="zh-CN" dirty="0"/>
              <a:t>tokens</a:t>
            </a:r>
            <a:r>
              <a:rPr lang="zh-CN" altLang="en-US" dirty="0"/>
              <a:t>缺失的数量</a:t>
            </a:r>
            <a:r>
              <a:rPr lang="en-US" altLang="zh-CN" dirty="0"/>
              <a:t>.</a:t>
            </a:r>
            <a:r>
              <a:rPr lang="zh-CN" altLang="en-US" dirty="0"/>
              <a:t>；</a:t>
            </a:r>
            <a:endParaRPr lang="en-US" altLang="zh-CN" dirty="0"/>
          </a:p>
          <a:p>
            <a:pPr marL="342900" indent="-342900">
              <a:lnSpc>
                <a:spcPct val="150000"/>
              </a:lnSpc>
              <a:buAutoNum type="arabicParenBoth"/>
            </a:pPr>
            <a:r>
              <a:rPr lang="zh-CN" altLang="en-US" b="1" dirty="0">
                <a:solidFill>
                  <a:srgbClr val="C00000"/>
                </a:solidFill>
              </a:rPr>
              <a:t>打乱句子顺序</a:t>
            </a:r>
            <a:r>
              <a:rPr lang="zh-CN" altLang="en-US" dirty="0">
                <a:latin typeface="NimbusRomNo9L-ReguItal"/>
              </a:rPr>
              <a:t>；</a:t>
            </a:r>
            <a:endParaRPr lang="en-US" altLang="zh-CN" dirty="0">
              <a:latin typeface="NimbusRomNo9L-ReguItal"/>
            </a:endParaRPr>
          </a:p>
          <a:p>
            <a:pPr>
              <a:lnSpc>
                <a:spcPct val="150000"/>
              </a:lnSpc>
            </a:pPr>
            <a:r>
              <a:rPr lang="en-US" altLang="zh-CN" b="1" dirty="0">
                <a:solidFill>
                  <a:srgbClr val="C00000"/>
                </a:solidFill>
              </a:rPr>
              <a:t>(5) Document Rotation</a:t>
            </a:r>
            <a:r>
              <a:rPr lang="en-US" altLang="zh-CN" dirty="0">
                <a:latin typeface="NimbusRomNo9L-ReguItal"/>
              </a:rPr>
              <a:t>: </a:t>
            </a:r>
            <a:r>
              <a:rPr lang="zh-CN" altLang="en-US" dirty="0">
                <a:latin typeface="NimbusRomNo9L-ReguItal"/>
              </a:rPr>
              <a:t>随机</a:t>
            </a:r>
            <a:r>
              <a:rPr lang="zh-CN" altLang="en-US" dirty="0">
                <a:latin typeface="NimbusRomNo9L-Regu"/>
              </a:rPr>
              <a:t>选择一个</a:t>
            </a:r>
            <a:r>
              <a:rPr lang="en-US" altLang="zh-CN" dirty="0">
                <a:latin typeface="NimbusRomNo9L-Regu"/>
              </a:rPr>
              <a:t>token</a:t>
            </a:r>
            <a:r>
              <a:rPr lang="zh-CN" altLang="en-US" dirty="0">
                <a:latin typeface="NimbusRomNo9L-Regu"/>
              </a:rPr>
              <a:t>；旋转文档，让文档以这个</a:t>
            </a:r>
            <a:r>
              <a:rPr lang="en-US" altLang="zh-CN" dirty="0">
                <a:latin typeface="NimbusRomNo9L-Regu"/>
              </a:rPr>
              <a:t>token</a:t>
            </a:r>
            <a:r>
              <a:rPr lang="zh-CN" altLang="en-US" dirty="0">
                <a:latin typeface="NimbusRomNo9L-Regu"/>
              </a:rPr>
              <a:t>开始；</a:t>
            </a:r>
            <a:r>
              <a:rPr lang="en-US" altLang="zh-CN" dirty="0">
                <a:latin typeface="NimbusRomNo9L-Regu"/>
              </a:rPr>
              <a:t> </a:t>
            </a:r>
            <a:r>
              <a:rPr lang="zh-CN" altLang="en-US" dirty="0">
                <a:latin typeface="NimbusRomNo9L-Regu"/>
              </a:rPr>
              <a:t>模型需要识别出文档的真实开始位置。</a:t>
            </a:r>
            <a:endParaRPr lang="zh-CN" altLang="en-US" dirty="0"/>
          </a:p>
        </p:txBody>
      </p:sp>
      <p:sp>
        <p:nvSpPr>
          <p:cNvPr id="7" name="灯片编号占位符 6">
            <a:extLst>
              <a:ext uri="{FF2B5EF4-FFF2-40B4-BE49-F238E27FC236}">
                <a16:creationId xmlns:a16="http://schemas.microsoft.com/office/drawing/2014/main" id="{6E709B1E-BAA1-4801-BE3A-C787796DFD82}"/>
              </a:ext>
            </a:extLst>
          </p:cNvPr>
          <p:cNvSpPr>
            <a:spLocks noGrp="1"/>
          </p:cNvSpPr>
          <p:nvPr>
            <p:ph type="sldNum" sz="quarter" idx="12"/>
          </p:nvPr>
        </p:nvSpPr>
        <p:spPr/>
        <p:txBody>
          <a:bodyPr/>
          <a:lstStyle/>
          <a:p>
            <a:fld id="{82AC959B-36DA-44CA-926B-D3617CCBB2A6}" type="slidenum">
              <a:rPr lang="zh-CN" altLang="en-US" smtClean="0"/>
              <a:t>19</a:t>
            </a:fld>
            <a:endParaRPr lang="zh-CN" altLang="en-US"/>
          </a:p>
        </p:txBody>
      </p:sp>
      <p:sp>
        <p:nvSpPr>
          <p:cNvPr id="8" name="文本框 7">
            <a:extLst>
              <a:ext uri="{FF2B5EF4-FFF2-40B4-BE49-F238E27FC236}">
                <a16:creationId xmlns:a16="http://schemas.microsoft.com/office/drawing/2014/main" id="{6B2672D4-B9E4-4622-BFE4-C235C8F365C4}"/>
              </a:ext>
            </a:extLst>
          </p:cNvPr>
          <p:cNvSpPr txBox="1"/>
          <p:nvPr/>
        </p:nvSpPr>
        <p:spPr>
          <a:xfrm>
            <a:off x="1181527" y="254295"/>
            <a:ext cx="8150041" cy="584775"/>
          </a:xfrm>
          <a:prstGeom prst="rect">
            <a:avLst/>
          </a:prstGeom>
          <a:noFill/>
        </p:spPr>
        <p:txBody>
          <a:bodyPr wrap="square" rtlCol="0">
            <a:spAutoFit/>
          </a:bodyPr>
          <a:lstStyle/>
          <a:p>
            <a:r>
              <a:rPr lang="en-US" altLang="zh-CN" sz="3200" spc="600" dirty="0">
                <a:cs typeface="+mn-ea"/>
                <a:sym typeface="+mn-lt"/>
              </a:rPr>
              <a:t>Overview</a:t>
            </a:r>
            <a:r>
              <a:rPr lang="zh-CN" altLang="en-US" sz="3200" spc="600" dirty="0">
                <a:cs typeface="+mn-ea"/>
                <a:sym typeface="+mn-lt"/>
              </a:rPr>
              <a:t>：</a:t>
            </a:r>
            <a:r>
              <a:rPr lang="en-US" altLang="zh-CN" sz="3200" spc="600" dirty="0">
                <a:cs typeface="+mn-ea"/>
                <a:sym typeface="+mn-lt"/>
              </a:rPr>
              <a:t> Pre-training Tasks </a:t>
            </a:r>
            <a:endParaRPr lang="zh-CN" altLang="en-US" sz="3200" spc="600" dirty="0">
              <a:cs typeface="+mn-ea"/>
              <a:sym typeface="+mn-lt"/>
            </a:endParaRPr>
          </a:p>
        </p:txBody>
      </p:sp>
    </p:spTree>
    <p:extLst>
      <p:ext uri="{BB962C8B-B14F-4D97-AF65-F5344CB8AC3E}">
        <p14:creationId xmlns:p14="http://schemas.microsoft.com/office/powerpoint/2010/main" val="2714671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4381832" y="1162923"/>
            <a:ext cx="6972708" cy="4531704"/>
            <a:chOff x="5399314" y="1916338"/>
            <a:chExt cx="4140001" cy="3034287"/>
          </a:xfrm>
        </p:grpSpPr>
        <p:sp>
          <p:nvSpPr>
            <p:cNvPr id="3" name="MH_Entry_1">
              <a:hlinkClick r:id="rId14" action="ppaction://hlinksldjump"/>
            </p:cNvPr>
            <p:cNvSpPr/>
            <p:nvPr>
              <p:custDataLst>
                <p:tags r:id="rId4"/>
              </p:custDataLst>
            </p:nvPr>
          </p:nvSpPr>
          <p:spPr>
            <a:xfrm>
              <a:off x="5399314" y="1916338"/>
              <a:ext cx="4140001" cy="46063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3175" cap="sq">
              <a:solidFill>
                <a:schemeClr val="accent1">
                  <a:lumMod val="60000"/>
                  <a:lumOff val="4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576000" tIns="0" rIns="0" bIns="36000" rtlCol="0" anchor="ctr">
              <a:normAutofit/>
            </a:bodyPr>
            <a:lstStyle/>
            <a:p>
              <a:pPr lvl="0">
                <a:lnSpc>
                  <a:spcPct val="130000"/>
                </a:lnSpc>
              </a:pPr>
              <a:r>
                <a:rPr lang="en-US" altLang="zh-CN" sz="3200" spc="600" dirty="0">
                  <a:solidFill>
                    <a:schemeClr val="tx1"/>
                  </a:solidFill>
                  <a:cs typeface="+mn-ea"/>
                  <a:sym typeface="+mn-lt"/>
                </a:rPr>
                <a:t>Background</a:t>
              </a:r>
              <a:endParaRPr lang="zh-CN" altLang="en-US" sz="3200" spc="600" dirty="0">
                <a:solidFill>
                  <a:schemeClr val="tx1"/>
                </a:solidFill>
                <a:cs typeface="+mn-ea"/>
                <a:sym typeface="+mn-lt"/>
              </a:endParaRPr>
            </a:p>
          </p:txBody>
        </p:sp>
        <p:sp>
          <p:nvSpPr>
            <p:cNvPr id="4" name="MH_Number_1">
              <a:hlinkClick r:id="rId14" action="ppaction://hlinksldjump"/>
            </p:cNvPr>
            <p:cNvSpPr/>
            <p:nvPr>
              <p:custDataLst>
                <p:tags r:id="rId5"/>
              </p:custDataLst>
            </p:nvPr>
          </p:nvSpPr>
          <p:spPr>
            <a:xfrm>
              <a:off x="5399314" y="1945528"/>
              <a:ext cx="397934" cy="397934"/>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r>
                <a:rPr lang="en-US" altLang="zh-CN" dirty="0">
                  <a:solidFill>
                    <a:srgbClr val="FFFFFF"/>
                  </a:solidFill>
                  <a:cs typeface="+mn-ea"/>
                  <a:sym typeface="+mn-lt"/>
                </a:rPr>
                <a:t>1</a:t>
              </a:r>
              <a:endParaRPr lang="zh-CN" altLang="en-US" dirty="0">
                <a:solidFill>
                  <a:srgbClr val="FFFFFF"/>
                </a:solidFill>
                <a:cs typeface="+mn-ea"/>
                <a:sym typeface="+mn-lt"/>
              </a:endParaRPr>
            </a:p>
          </p:txBody>
        </p:sp>
        <p:sp>
          <p:nvSpPr>
            <p:cNvPr id="5" name="MH_Entry_2">
              <a:hlinkClick r:id="rId15" action="ppaction://hlinksldjump"/>
            </p:cNvPr>
            <p:cNvSpPr/>
            <p:nvPr>
              <p:custDataLst>
                <p:tags r:id="rId6"/>
              </p:custDataLst>
            </p:nvPr>
          </p:nvSpPr>
          <p:spPr>
            <a:xfrm>
              <a:off x="5399314" y="2774221"/>
              <a:ext cx="4140001" cy="46063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3175" cap="sq">
              <a:solidFill>
                <a:schemeClr val="accent1">
                  <a:lumMod val="60000"/>
                  <a:lumOff val="4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576000" tIns="0" rIns="0" bIns="36000" rtlCol="0" anchor="ctr">
              <a:normAutofit/>
            </a:bodyPr>
            <a:lstStyle/>
            <a:p>
              <a:pPr lvl="0">
                <a:lnSpc>
                  <a:spcPct val="130000"/>
                </a:lnSpc>
              </a:pPr>
              <a:r>
                <a:rPr lang="en-US" altLang="zh-CN" sz="3200" spc="600" dirty="0">
                  <a:solidFill>
                    <a:schemeClr val="tx1"/>
                  </a:solidFill>
                  <a:cs typeface="+mn-ea"/>
                  <a:sym typeface="+mn-lt"/>
                </a:rPr>
                <a:t>Overview </a:t>
              </a:r>
              <a:endParaRPr lang="zh-CN" altLang="en-US" sz="3200" spc="600" dirty="0">
                <a:solidFill>
                  <a:schemeClr val="tx1"/>
                </a:solidFill>
                <a:cs typeface="+mn-ea"/>
                <a:sym typeface="+mn-lt"/>
              </a:endParaRPr>
            </a:p>
          </p:txBody>
        </p:sp>
        <p:sp>
          <p:nvSpPr>
            <p:cNvPr id="6" name="MH_Number_2">
              <a:hlinkClick r:id="rId15" action="ppaction://hlinksldjump"/>
            </p:cNvPr>
            <p:cNvSpPr/>
            <p:nvPr>
              <p:custDataLst>
                <p:tags r:id="rId7"/>
              </p:custDataLst>
            </p:nvPr>
          </p:nvSpPr>
          <p:spPr>
            <a:xfrm>
              <a:off x="5399314" y="2803411"/>
              <a:ext cx="397934" cy="397934"/>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r>
                <a:rPr lang="en-US" altLang="zh-CN">
                  <a:solidFill>
                    <a:srgbClr val="FFFFFF"/>
                  </a:solidFill>
                  <a:cs typeface="+mn-ea"/>
                  <a:sym typeface="+mn-lt"/>
                </a:rPr>
                <a:t>2</a:t>
              </a:r>
              <a:endParaRPr lang="zh-CN" altLang="en-US" dirty="0">
                <a:solidFill>
                  <a:srgbClr val="FFFFFF"/>
                </a:solidFill>
                <a:cs typeface="+mn-ea"/>
                <a:sym typeface="+mn-lt"/>
              </a:endParaRPr>
            </a:p>
          </p:txBody>
        </p:sp>
        <p:sp>
          <p:nvSpPr>
            <p:cNvPr id="7" name="MH_Entry_3">
              <a:hlinkClick r:id="rId16" action="ppaction://hlinksldjump"/>
            </p:cNvPr>
            <p:cNvSpPr/>
            <p:nvPr>
              <p:custDataLst>
                <p:tags r:id="rId8"/>
              </p:custDataLst>
            </p:nvPr>
          </p:nvSpPr>
          <p:spPr>
            <a:xfrm>
              <a:off x="5399314" y="3632104"/>
              <a:ext cx="4140001" cy="46063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3175" cap="sq">
              <a:solidFill>
                <a:schemeClr val="accent1">
                  <a:lumMod val="60000"/>
                  <a:lumOff val="4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576000" tIns="0" rIns="0" bIns="36000" rtlCol="0" anchor="ctr">
              <a:normAutofit fontScale="92500"/>
            </a:bodyPr>
            <a:lstStyle/>
            <a:p>
              <a:pPr lvl="0">
                <a:lnSpc>
                  <a:spcPct val="130000"/>
                </a:lnSpc>
              </a:pPr>
              <a:r>
                <a:rPr lang="en-US" altLang="zh-CN" sz="3200" spc="600" dirty="0">
                  <a:solidFill>
                    <a:schemeClr val="tx1"/>
                  </a:solidFill>
                  <a:cs typeface="+mn-ea"/>
                  <a:sym typeface="+mn-lt"/>
                </a:rPr>
                <a:t>Resources &amp; Applications</a:t>
              </a:r>
              <a:endParaRPr lang="zh-CN" altLang="en-US" sz="3200" spc="600" dirty="0">
                <a:solidFill>
                  <a:schemeClr val="tx1"/>
                </a:solidFill>
                <a:cs typeface="+mn-ea"/>
                <a:sym typeface="+mn-lt"/>
              </a:endParaRPr>
            </a:p>
          </p:txBody>
        </p:sp>
        <p:sp>
          <p:nvSpPr>
            <p:cNvPr id="8" name="MH_Number_3">
              <a:hlinkClick r:id="rId16" action="ppaction://hlinksldjump"/>
            </p:cNvPr>
            <p:cNvSpPr/>
            <p:nvPr>
              <p:custDataLst>
                <p:tags r:id="rId9"/>
              </p:custDataLst>
            </p:nvPr>
          </p:nvSpPr>
          <p:spPr>
            <a:xfrm>
              <a:off x="5399314" y="3661294"/>
              <a:ext cx="397934" cy="397934"/>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r>
                <a:rPr lang="en-US" altLang="zh-CN">
                  <a:solidFill>
                    <a:srgbClr val="FFFFFF"/>
                  </a:solidFill>
                  <a:cs typeface="+mn-ea"/>
                  <a:sym typeface="+mn-lt"/>
                </a:rPr>
                <a:t>3</a:t>
              </a:r>
              <a:endParaRPr lang="zh-CN" altLang="en-US" dirty="0">
                <a:solidFill>
                  <a:srgbClr val="FFFFFF"/>
                </a:solidFill>
                <a:cs typeface="+mn-ea"/>
                <a:sym typeface="+mn-lt"/>
              </a:endParaRPr>
            </a:p>
          </p:txBody>
        </p:sp>
        <p:sp>
          <p:nvSpPr>
            <p:cNvPr id="9" name="MH_Entry_4">
              <a:hlinkClick r:id="rId17" action="ppaction://hlinksldjump"/>
            </p:cNvPr>
            <p:cNvSpPr/>
            <p:nvPr>
              <p:custDataLst>
                <p:tags r:id="rId10"/>
              </p:custDataLst>
            </p:nvPr>
          </p:nvSpPr>
          <p:spPr>
            <a:xfrm>
              <a:off x="5399314" y="4489987"/>
              <a:ext cx="4140001" cy="46063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3175" cap="sq">
              <a:solidFill>
                <a:schemeClr val="accent1">
                  <a:lumMod val="60000"/>
                  <a:lumOff val="4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576000" tIns="0" rIns="0" bIns="36000" rtlCol="0" anchor="ctr">
              <a:normAutofit/>
            </a:bodyPr>
            <a:lstStyle/>
            <a:p>
              <a:pPr lvl="0">
                <a:lnSpc>
                  <a:spcPct val="130000"/>
                </a:lnSpc>
              </a:pPr>
              <a:r>
                <a:rPr lang="en-US" altLang="zh-CN" sz="3200" spc="600" dirty="0">
                  <a:solidFill>
                    <a:schemeClr val="tx1"/>
                  </a:solidFill>
                  <a:cs typeface="+mn-ea"/>
                  <a:sym typeface="+mn-lt"/>
                </a:rPr>
                <a:t>Future Directions</a:t>
              </a:r>
              <a:endParaRPr lang="zh-CN" altLang="en-US" sz="3200" spc="600" dirty="0">
                <a:solidFill>
                  <a:schemeClr val="tx1"/>
                </a:solidFill>
                <a:cs typeface="+mn-ea"/>
                <a:sym typeface="+mn-lt"/>
              </a:endParaRPr>
            </a:p>
          </p:txBody>
        </p:sp>
        <p:sp>
          <p:nvSpPr>
            <p:cNvPr id="10" name="MH_Number_4">
              <a:hlinkClick r:id="rId17" action="ppaction://hlinksldjump"/>
            </p:cNvPr>
            <p:cNvSpPr/>
            <p:nvPr>
              <p:custDataLst>
                <p:tags r:id="rId11"/>
              </p:custDataLst>
            </p:nvPr>
          </p:nvSpPr>
          <p:spPr>
            <a:xfrm>
              <a:off x="5399314" y="4519177"/>
              <a:ext cx="397934" cy="397934"/>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r>
                <a:rPr lang="en-US" altLang="zh-CN">
                  <a:solidFill>
                    <a:srgbClr val="FFFFFF"/>
                  </a:solidFill>
                  <a:cs typeface="+mn-ea"/>
                  <a:sym typeface="+mn-lt"/>
                </a:rPr>
                <a:t>4</a:t>
              </a:r>
              <a:endParaRPr lang="zh-CN" altLang="en-US" dirty="0">
                <a:solidFill>
                  <a:srgbClr val="FFFFFF"/>
                </a:solidFill>
                <a:cs typeface="+mn-ea"/>
                <a:sym typeface="+mn-lt"/>
              </a:endParaRPr>
            </a:p>
          </p:txBody>
        </p:sp>
      </p:grpSp>
      <p:sp>
        <p:nvSpPr>
          <p:cNvPr id="11" name="PA_MH_Others_1"/>
          <p:cNvSpPr txBox="1"/>
          <p:nvPr>
            <p:custDataLst>
              <p:tags r:id="rId2"/>
            </p:custDataLst>
          </p:nvPr>
        </p:nvSpPr>
        <p:spPr>
          <a:xfrm>
            <a:off x="1636805" y="2057400"/>
            <a:ext cx="1435100" cy="2755900"/>
          </a:xfrm>
          <a:prstGeom prst="rect">
            <a:avLst/>
          </a:prstGeom>
          <a:noFill/>
        </p:spPr>
        <p:txBody>
          <a:bodyPr wrap="square" lIns="0" tIns="0" rIns="0" bIns="0" rtlCol="0" anchor="ctr" anchorCtr="0">
            <a:noAutofit/>
          </a:bodyPr>
          <a:lstStyle/>
          <a:p>
            <a:pPr algn="ctr"/>
            <a:r>
              <a:rPr lang="zh-CN" altLang="en-US" sz="6600">
                <a:solidFill>
                  <a:schemeClr val="accent1">
                    <a:lumMod val="75000"/>
                  </a:schemeClr>
                </a:solidFill>
                <a:cs typeface="+mn-ea"/>
                <a:sym typeface="+mn-lt"/>
              </a:rPr>
              <a:t>目</a:t>
            </a:r>
            <a:endParaRPr lang="en-US" altLang="zh-CN" sz="6600">
              <a:solidFill>
                <a:schemeClr val="accent1">
                  <a:lumMod val="75000"/>
                </a:schemeClr>
              </a:solidFill>
              <a:cs typeface="+mn-ea"/>
              <a:sym typeface="+mn-lt"/>
            </a:endParaRPr>
          </a:p>
          <a:p>
            <a:pPr algn="ctr"/>
            <a:r>
              <a:rPr lang="zh-CN" altLang="en-US" sz="6600">
                <a:solidFill>
                  <a:schemeClr val="accent1">
                    <a:lumMod val="75000"/>
                  </a:schemeClr>
                </a:solidFill>
                <a:cs typeface="+mn-ea"/>
                <a:sym typeface="+mn-lt"/>
              </a:rPr>
              <a:t>录</a:t>
            </a:r>
          </a:p>
        </p:txBody>
      </p:sp>
      <p:sp>
        <p:nvSpPr>
          <p:cNvPr id="12" name="PA_MH_Others_2"/>
          <p:cNvSpPr txBox="1"/>
          <p:nvPr>
            <p:custDataLst>
              <p:tags r:id="rId3"/>
            </p:custDataLst>
          </p:nvPr>
        </p:nvSpPr>
        <p:spPr>
          <a:xfrm rot="5400000">
            <a:off x="-152555" y="3167165"/>
            <a:ext cx="3693432" cy="523220"/>
          </a:xfrm>
          <a:prstGeom prst="rect">
            <a:avLst/>
          </a:prstGeom>
          <a:noFill/>
        </p:spPr>
        <p:txBody>
          <a:bodyPr wrap="square">
            <a:spAutoFit/>
          </a:bodyPr>
          <a:lstStyle/>
          <a:p>
            <a:pPr algn="ctr">
              <a:defRPr/>
            </a:pPr>
            <a:r>
              <a:rPr lang="en-US" altLang="zh-CN" sz="2800" spc="400" dirty="0">
                <a:solidFill>
                  <a:schemeClr val="accent1">
                    <a:lumMod val="60000"/>
                    <a:lumOff val="40000"/>
                  </a:schemeClr>
                </a:solidFill>
                <a:cs typeface="+mn-ea"/>
                <a:sym typeface="+mn-lt"/>
              </a:rPr>
              <a:t>CONTENTS</a:t>
            </a:r>
            <a:endParaRPr lang="zh-CN" altLang="en-US" sz="2800" spc="400" dirty="0">
              <a:solidFill>
                <a:schemeClr val="accent1">
                  <a:lumMod val="60000"/>
                  <a:lumOff val="40000"/>
                </a:schemeClr>
              </a:solidFill>
              <a:cs typeface="+mn-ea"/>
              <a:sym typeface="+mn-lt"/>
            </a:endParaRPr>
          </a:p>
        </p:txBody>
      </p:sp>
      <p:sp>
        <p:nvSpPr>
          <p:cNvPr id="13" name="灯片编号占位符 12">
            <a:extLst>
              <a:ext uri="{FF2B5EF4-FFF2-40B4-BE49-F238E27FC236}">
                <a16:creationId xmlns:a16="http://schemas.microsoft.com/office/drawing/2014/main" id="{85A6DD2A-C435-43A3-B628-FF8E3F150651}"/>
              </a:ext>
            </a:extLst>
          </p:cNvPr>
          <p:cNvSpPr>
            <a:spLocks noGrp="1"/>
          </p:cNvSpPr>
          <p:nvPr>
            <p:ph type="sldNum" sz="quarter" idx="12"/>
          </p:nvPr>
        </p:nvSpPr>
        <p:spPr/>
        <p:txBody>
          <a:bodyPr/>
          <a:lstStyle/>
          <a:p>
            <a:fld id="{82AC959B-36DA-44CA-926B-D3617CCBB2A6}" type="slidenum">
              <a:rPr lang="zh-CN" altLang="en-US" smtClean="0"/>
              <a:t>2</a:t>
            </a:fld>
            <a:endParaRPr lang="zh-CN" altLang="en-US"/>
          </a:p>
        </p:txBody>
      </p:sp>
    </p:spTree>
    <p:extLst>
      <p:ext uri="{BB962C8B-B14F-4D97-AF65-F5344CB8AC3E}">
        <p14:creationId xmlns:p14="http://schemas.microsoft.com/office/powerpoint/2010/main" val="4036458049"/>
      </p:ext>
    </p:extLst>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1181528" y="254295"/>
            <a:ext cx="6525558" cy="584775"/>
          </a:xfrm>
          <a:prstGeom prst="rect">
            <a:avLst/>
          </a:prstGeom>
          <a:noFill/>
        </p:spPr>
        <p:txBody>
          <a:bodyPr wrap="square" rtlCol="0">
            <a:spAutoFit/>
          </a:bodyPr>
          <a:lstStyle/>
          <a:p>
            <a:r>
              <a:rPr lang="en-US" altLang="zh-CN" sz="3200" spc="600" dirty="0">
                <a:cs typeface="+mn-ea"/>
                <a:sym typeface="+mn-lt"/>
              </a:rPr>
              <a:t>Overview </a:t>
            </a:r>
            <a:endParaRPr lang="zh-CN" altLang="en-US" sz="3200" spc="600" dirty="0">
              <a:cs typeface="+mn-ea"/>
              <a:sym typeface="+mn-lt"/>
            </a:endParaRPr>
          </a:p>
        </p:txBody>
      </p:sp>
      <p:graphicFrame>
        <p:nvGraphicFramePr>
          <p:cNvPr id="31" name="表格 31">
            <a:extLst>
              <a:ext uri="{FF2B5EF4-FFF2-40B4-BE49-F238E27FC236}">
                <a16:creationId xmlns:a16="http://schemas.microsoft.com/office/drawing/2014/main" id="{103EB2C5-E270-4F97-9CF5-31567A64FB6E}"/>
              </a:ext>
            </a:extLst>
          </p:cNvPr>
          <p:cNvGraphicFramePr>
            <a:graphicFrameLocks noGrp="1"/>
          </p:cNvGraphicFramePr>
          <p:nvPr/>
        </p:nvGraphicFramePr>
        <p:xfrm>
          <a:off x="0" y="1219572"/>
          <a:ext cx="1027415" cy="4665415"/>
        </p:xfrm>
        <a:graphic>
          <a:graphicData uri="http://schemas.openxmlformats.org/drawingml/2006/table">
            <a:tbl>
              <a:tblPr firstRow="1" bandRow="1">
                <a:tableStyleId>{5C22544A-7EE6-4342-B048-85BDC9FD1C3A}</a:tableStyleId>
              </a:tblPr>
              <a:tblGrid>
                <a:gridCol w="1027415">
                  <a:extLst>
                    <a:ext uri="{9D8B030D-6E8A-4147-A177-3AD203B41FA5}">
                      <a16:colId xmlns:a16="http://schemas.microsoft.com/office/drawing/2014/main" val="1542261902"/>
                    </a:ext>
                  </a:extLst>
                </a:gridCol>
              </a:tblGrid>
              <a:tr h="933083">
                <a:tc>
                  <a:txBody>
                    <a:bodyPr/>
                    <a:lstStyle/>
                    <a:p>
                      <a:pPr algn="ctr"/>
                      <a:r>
                        <a:rPr lang="en-US" altLang="zh-CN" sz="1800" kern="1200" dirty="0">
                          <a:solidFill>
                            <a:schemeClr val="dk1"/>
                          </a:solidFill>
                          <a:latin typeface="+mn-lt"/>
                          <a:ea typeface="+mn-ea"/>
                          <a:cs typeface="+mn-cs"/>
                        </a:rPr>
                        <a:t>LM</a:t>
                      </a:r>
                      <a:endParaRPr lang="zh-CN" altLang="en-US" sz="1800" kern="1200" dirty="0">
                        <a:solidFill>
                          <a:schemeClr val="dk1"/>
                        </a:solidFill>
                        <a:latin typeface="+mn-lt"/>
                        <a:ea typeface="+mn-ea"/>
                        <a:cs typeface="+mn-cs"/>
                      </a:endParaRPr>
                    </a:p>
                  </a:txBody>
                  <a:tcPr anchor="ctr">
                    <a:solidFill>
                      <a:schemeClr val="accent1">
                        <a:lumMod val="60000"/>
                        <a:lumOff val="40000"/>
                      </a:schemeClr>
                    </a:solidFill>
                  </a:tcPr>
                </a:tc>
                <a:extLst>
                  <a:ext uri="{0D108BD9-81ED-4DB2-BD59-A6C34878D82A}">
                    <a16:rowId xmlns:a16="http://schemas.microsoft.com/office/drawing/2014/main" val="3189541892"/>
                  </a:ext>
                </a:extLst>
              </a:tr>
              <a:tr h="933083">
                <a:tc>
                  <a:txBody>
                    <a:bodyPr/>
                    <a:lstStyle/>
                    <a:p>
                      <a:pPr algn="ctr"/>
                      <a:r>
                        <a:rPr lang="en-US" altLang="zh-CN" dirty="0"/>
                        <a:t>MLM</a:t>
                      </a:r>
                      <a:endParaRPr lang="zh-CN" altLang="en-US" dirty="0"/>
                    </a:p>
                  </a:txBody>
                  <a:tcPr anchor="ctr">
                    <a:solidFill>
                      <a:schemeClr val="accent1">
                        <a:lumMod val="60000"/>
                        <a:lumOff val="40000"/>
                      </a:schemeClr>
                    </a:solidFill>
                  </a:tcPr>
                </a:tc>
                <a:extLst>
                  <a:ext uri="{0D108BD9-81ED-4DB2-BD59-A6C34878D82A}">
                    <a16:rowId xmlns:a16="http://schemas.microsoft.com/office/drawing/2014/main" val="2280989540"/>
                  </a:ext>
                </a:extLst>
              </a:tr>
              <a:tr h="933083">
                <a:tc>
                  <a:txBody>
                    <a:bodyPr/>
                    <a:lstStyle/>
                    <a:p>
                      <a:pPr algn="ctr"/>
                      <a:r>
                        <a:rPr lang="en-US" altLang="zh-CN" dirty="0"/>
                        <a:t>PLM</a:t>
                      </a:r>
                      <a:endParaRPr lang="zh-CN" altLang="en-US" dirty="0"/>
                    </a:p>
                  </a:txBody>
                  <a:tcPr anchor="ctr">
                    <a:solidFill>
                      <a:schemeClr val="accent1">
                        <a:lumMod val="60000"/>
                        <a:lumOff val="40000"/>
                      </a:schemeClr>
                    </a:solidFill>
                  </a:tcPr>
                </a:tc>
                <a:extLst>
                  <a:ext uri="{0D108BD9-81ED-4DB2-BD59-A6C34878D82A}">
                    <a16:rowId xmlns:a16="http://schemas.microsoft.com/office/drawing/2014/main" val="4259463966"/>
                  </a:ext>
                </a:extLst>
              </a:tr>
              <a:tr h="933083">
                <a:tc>
                  <a:txBody>
                    <a:bodyPr/>
                    <a:lstStyle/>
                    <a:p>
                      <a:pPr algn="ctr"/>
                      <a:r>
                        <a:rPr lang="en-US" altLang="zh-CN" dirty="0"/>
                        <a:t>DAE</a:t>
                      </a:r>
                      <a:endParaRPr lang="zh-CN" altLang="en-US" dirty="0"/>
                    </a:p>
                  </a:txBody>
                  <a:tcPr anchor="ctr">
                    <a:solidFill>
                      <a:schemeClr val="accent1">
                        <a:lumMod val="60000"/>
                        <a:lumOff val="40000"/>
                      </a:schemeClr>
                    </a:solidFill>
                  </a:tcPr>
                </a:tc>
                <a:extLst>
                  <a:ext uri="{0D108BD9-81ED-4DB2-BD59-A6C34878D82A}">
                    <a16:rowId xmlns:a16="http://schemas.microsoft.com/office/drawing/2014/main" val="4062199394"/>
                  </a:ext>
                </a:extLst>
              </a:tr>
              <a:tr h="933083">
                <a:tc>
                  <a:txBody>
                    <a:bodyPr/>
                    <a:lstStyle/>
                    <a:p>
                      <a:pPr marL="0" algn="ctr" defTabSz="914400" rtl="0" eaLnBrk="1" latinLnBrk="0" hangingPunct="1"/>
                      <a:r>
                        <a:rPr lang="en-US" altLang="zh-CN" sz="1800" b="1" kern="1200" dirty="0">
                          <a:solidFill>
                            <a:schemeClr val="bg1"/>
                          </a:solidFill>
                          <a:latin typeface="+mn-lt"/>
                          <a:ea typeface="+mn-ea"/>
                          <a:cs typeface="+mn-cs"/>
                        </a:rPr>
                        <a:t>CTL</a:t>
                      </a:r>
                      <a:endParaRPr lang="zh-CN" altLang="en-US" sz="1800" b="1" kern="1200" dirty="0">
                        <a:solidFill>
                          <a:schemeClr val="bg1"/>
                        </a:solidFill>
                        <a:latin typeface="+mn-lt"/>
                        <a:ea typeface="+mn-ea"/>
                        <a:cs typeface="+mn-cs"/>
                      </a:endParaRPr>
                    </a:p>
                  </a:txBody>
                  <a:tcPr anchor="ctr">
                    <a:solidFill>
                      <a:srgbClr val="715370"/>
                    </a:solidFill>
                  </a:tcPr>
                </a:tc>
                <a:extLst>
                  <a:ext uri="{0D108BD9-81ED-4DB2-BD59-A6C34878D82A}">
                    <a16:rowId xmlns:a16="http://schemas.microsoft.com/office/drawing/2014/main" val="1965371685"/>
                  </a:ext>
                </a:extLst>
              </a:tr>
            </a:tbl>
          </a:graphicData>
        </a:graphic>
      </p:graphicFrame>
      <p:sp>
        <p:nvSpPr>
          <p:cNvPr id="33" name="等腰三角形 32">
            <a:extLst>
              <a:ext uri="{FF2B5EF4-FFF2-40B4-BE49-F238E27FC236}">
                <a16:creationId xmlns:a16="http://schemas.microsoft.com/office/drawing/2014/main" id="{D0FD9CB1-ACE6-492D-95FA-26F541F3F504}"/>
              </a:ext>
            </a:extLst>
          </p:cNvPr>
          <p:cNvSpPr/>
          <p:nvPr/>
        </p:nvSpPr>
        <p:spPr>
          <a:xfrm rot="16200000">
            <a:off x="666339" y="5285232"/>
            <a:ext cx="464706" cy="249938"/>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AFE6E577-34AA-4B28-9A1D-BF8D3FC20393}"/>
              </a:ext>
            </a:extLst>
          </p:cNvPr>
          <p:cNvSpPr/>
          <p:nvPr/>
        </p:nvSpPr>
        <p:spPr>
          <a:xfrm>
            <a:off x="2258784" y="1638039"/>
            <a:ext cx="7303709" cy="788486"/>
          </a:xfrm>
          <a:prstGeom prst="rect">
            <a:avLst/>
          </a:prstGeom>
        </p:spPr>
        <p:txBody>
          <a:bodyPr wrap="square">
            <a:spAutoFit/>
          </a:bodyPr>
          <a:lstStyle/>
          <a:p>
            <a:pPr>
              <a:lnSpc>
                <a:spcPct val="130000"/>
              </a:lnSpc>
            </a:pPr>
            <a:r>
              <a:rPr lang="zh-CN" altLang="en-US" b="1" dirty="0">
                <a:solidFill>
                  <a:srgbClr val="1A1A1A"/>
                </a:solidFill>
                <a:latin typeface="-apple-system"/>
              </a:rPr>
              <a:t>核心：通过对比来学习</a:t>
            </a:r>
            <a:endParaRPr lang="en-US" altLang="zh-CN" b="1" dirty="0">
              <a:solidFill>
                <a:srgbClr val="1A1A1A"/>
              </a:solidFill>
              <a:latin typeface="-apple-system"/>
            </a:endParaRPr>
          </a:p>
          <a:p>
            <a:pPr>
              <a:lnSpc>
                <a:spcPct val="130000"/>
              </a:lnSpc>
            </a:pPr>
            <a:r>
              <a:rPr lang="zh-CN" altLang="en-US" b="1" dirty="0">
                <a:solidFill>
                  <a:srgbClr val="1A1A1A"/>
                </a:solidFill>
                <a:latin typeface="-apple-system"/>
              </a:rPr>
              <a:t>概念：一些观察到的文本对，相比随机取样的文本，在语义上更为接近。</a:t>
            </a:r>
            <a:endParaRPr lang="en-US" altLang="zh-CN" b="1" dirty="0">
              <a:solidFill>
                <a:srgbClr val="1A1A1A"/>
              </a:solidFill>
              <a:latin typeface="-apple-system"/>
            </a:endParaRPr>
          </a:p>
        </p:txBody>
      </p:sp>
      <p:sp>
        <p:nvSpPr>
          <p:cNvPr id="6" name="矩形 5">
            <a:extLst>
              <a:ext uri="{FF2B5EF4-FFF2-40B4-BE49-F238E27FC236}">
                <a16:creationId xmlns:a16="http://schemas.microsoft.com/office/drawing/2014/main" id="{91196BEF-1A52-45F4-A52B-41EE4DE7A1A2}"/>
              </a:ext>
            </a:extLst>
          </p:cNvPr>
          <p:cNvSpPr/>
          <p:nvPr/>
        </p:nvSpPr>
        <p:spPr>
          <a:xfrm>
            <a:off x="4616776" y="1090852"/>
            <a:ext cx="4106317" cy="461665"/>
          </a:xfrm>
          <a:prstGeom prst="rect">
            <a:avLst/>
          </a:prstGeom>
        </p:spPr>
        <p:txBody>
          <a:bodyPr wrap="none">
            <a:spAutoFit/>
          </a:bodyPr>
          <a:lstStyle/>
          <a:p>
            <a:r>
              <a:rPr lang="en-US" altLang="zh-CN" sz="2400" b="1" dirty="0">
                <a:solidFill>
                  <a:srgbClr val="715370"/>
                </a:solidFill>
              </a:rPr>
              <a:t>Contrastive learning</a:t>
            </a:r>
            <a:r>
              <a:rPr lang="zh-CN" altLang="en-US" sz="2400" b="1" dirty="0">
                <a:solidFill>
                  <a:srgbClr val="715370"/>
                </a:solidFill>
              </a:rPr>
              <a:t>（</a:t>
            </a:r>
            <a:r>
              <a:rPr lang="en-US" altLang="zh-CN" sz="2400" b="1" dirty="0">
                <a:solidFill>
                  <a:srgbClr val="715370"/>
                </a:solidFill>
              </a:rPr>
              <a:t>CTL</a:t>
            </a:r>
            <a:r>
              <a:rPr lang="zh-CN" altLang="en-US" sz="2400" b="1" dirty="0">
                <a:solidFill>
                  <a:srgbClr val="715370"/>
                </a:solidFill>
              </a:rPr>
              <a:t>）</a:t>
            </a:r>
          </a:p>
        </p:txBody>
      </p:sp>
      <p:sp>
        <p:nvSpPr>
          <p:cNvPr id="7" name="灯片编号占位符 6">
            <a:extLst>
              <a:ext uri="{FF2B5EF4-FFF2-40B4-BE49-F238E27FC236}">
                <a16:creationId xmlns:a16="http://schemas.microsoft.com/office/drawing/2014/main" id="{EFF38DD0-9A5A-4413-8DD4-35AAF1E7A8DB}"/>
              </a:ext>
            </a:extLst>
          </p:cNvPr>
          <p:cNvSpPr>
            <a:spLocks noGrp="1"/>
          </p:cNvSpPr>
          <p:nvPr>
            <p:ph type="sldNum" sz="quarter" idx="12"/>
          </p:nvPr>
        </p:nvSpPr>
        <p:spPr/>
        <p:txBody>
          <a:bodyPr/>
          <a:lstStyle/>
          <a:p>
            <a:fld id="{82AC959B-36DA-44CA-926B-D3617CCBB2A6}" type="slidenum">
              <a:rPr lang="zh-CN" altLang="en-US" smtClean="0"/>
              <a:t>20</a:t>
            </a:fld>
            <a:endParaRPr lang="zh-CN" altLang="en-US"/>
          </a:p>
        </p:txBody>
      </p:sp>
      <p:pic>
        <p:nvPicPr>
          <p:cNvPr id="8" name="图片 7">
            <a:extLst>
              <a:ext uri="{FF2B5EF4-FFF2-40B4-BE49-F238E27FC236}">
                <a16:creationId xmlns:a16="http://schemas.microsoft.com/office/drawing/2014/main" id="{7116DF73-0E2C-40D4-9FA9-56980696DD90}"/>
              </a:ext>
            </a:extLst>
          </p:cNvPr>
          <p:cNvPicPr>
            <a:picLocks noChangeAspect="1"/>
          </p:cNvPicPr>
          <p:nvPr/>
        </p:nvPicPr>
        <p:blipFill>
          <a:blip r:embed="rId4"/>
          <a:stretch>
            <a:fillRect/>
          </a:stretch>
        </p:blipFill>
        <p:spPr>
          <a:xfrm>
            <a:off x="2896495" y="2795383"/>
            <a:ext cx="5606011" cy="736143"/>
          </a:xfrm>
          <a:prstGeom prst="rect">
            <a:avLst/>
          </a:prstGeom>
        </p:spPr>
      </p:pic>
      <p:sp>
        <p:nvSpPr>
          <p:cNvPr id="9" name="矩形 8">
            <a:extLst>
              <a:ext uri="{FF2B5EF4-FFF2-40B4-BE49-F238E27FC236}">
                <a16:creationId xmlns:a16="http://schemas.microsoft.com/office/drawing/2014/main" id="{8D2CA062-CB2F-4176-AA25-C196A9AC23E0}"/>
              </a:ext>
            </a:extLst>
          </p:cNvPr>
          <p:cNvSpPr/>
          <p:nvPr/>
        </p:nvSpPr>
        <p:spPr>
          <a:xfrm>
            <a:off x="2258784" y="3552279"/>
            <a:ext cx="7303709" cy="2546466"/>
          </a:xfrm>
          <a:prstGeom prst="rect">
            <a:avLst/>
          </a:prstGeom>
        </p:spPr>
        <p:txBody>
          <a:bodyPr wrap="square">
            <a:spAutoFit/>
          </a:bodyPr>
          <a:lstStyle/>
          <a:p>
            <a:pPr>
              <a:lnSpc>
                <a:spcPct val="150000"/>
              </a:lnSpc>
            </a:pPr>
            <a:r>
              <a:rPr lang="en-US" altLang="zh-CN" b="1" dirty="0">
                <a:solidFill>
                  <a:schemeClr val="accent4">
                    <a:lumMod val="75000"/>
                  </a:schemeClr>
                </a:solidFill>
              </a:rPr>
              <a:t>NNLM: pairwise ranking task</a:t>
            </a:r>
          </a:p>
          <a:p>
            <a:pPr lvl="1">
              <a:lnSpc>
                <a:spcPct val="150000"/>
              </a:lnSpc>
            </a:pPr>
            <a:r>
              <a:rPr lang="zh-CN" altLang="en-US" dirty="0"/>
              <a:t>将中心词替换成随机词，视为不正确的样本，模型给正确样本会打更高的分。</a:t>
            </a:r>
            <a:endParaRPr lang="en-US" altLang="zh-CN" dirty="0"/>
          </a:p>
          <a:p>
            <a:pPr>
              <a:lnSpc>
                <a:spcPct val="150000"/>
              </a:lnSpc>
            </a:pPr>
            <a:r>
              <a:rPr lang="en-US" altLang="zh-CN" b="1" dirty="0">
                <a:solidFill>
                  <a:schemeClr val="accent4">
                    <a:lumMod val="75000"/>
                  </a:schemeClr>
                </a:solidFill>
              </a:rPr>
              <a:t>Word2Vec: Noise-Contrastive Estimation (NCE)</a:t>
            </a:r>
          </a:p>
          <a:p>
            <a:pPr lvl="1">
              <a:lnSpc>
                <a:spcPct val="150000"/>
              </a:lnSpc>
            </a:pPr>
            <a:r>
              <a:rPr lang="zh-CN" altLang="en-US" dirty="0"/>
              <a:t>假样本的生成和上述一样，通过训练一个二元分类器来分辨真实样本和假样本。</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02D3016-E5FD-4DEE-83C5-8ADE1C8956BC}"/>
                  </a:ext>
                </a:extLst>
              </p:cNvPr>
              <p:cNvSpPr txBox="1"/>
              <p:nvPr/>
            </p:nvSpPr>
            <p:spPr>
              <a:xfrm>
                <a:off x="3883748" y="2480164"/>
                <a:ext cx="3631507" cy="330347"/>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𝑒𝑛𝑐</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ub>
                      <m:sup>
                        <m:r>
                          <a:rPr lang="en-US" altLang="zh-CN" b="0" i="1" smtClean="0">
                            <a:latin typeface="Cambria Math" panose="02040503050406030204" pitchFamily="18" charset="0"/>
                          </a:rPr>
                          <m:t>𝑇</m:t>
                        </m:r>
                      </m:sup>
                    </m:sSubSup>
                  </m:oMath>
                </a14:m>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𝑒𝑛𝑐</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sub>
                      <m:sup>
                        <m:r>
                          <a:rPr lang="en-US" altLang="zh-CN" i="1">
                            <a:latin typeface="Cambria Math" panose="02040503050406030204" pitchFamily="18" charset="0"/>
                          </a:rPr>
                          <m:t>𝑇</m:t>
                        </m:r>
                      </m:sup>
                    </m:sSubSup>
                    <m:r>
                      <a:rPr lang="en-US" altLang="zh-CN" b="0" i="1" smtClean="0">
                        <a:latin typeface="Cambria Math" panose="02040503050406030204" pitchFamily="18" charset="0"/>
                      </a:rPr>
                      <m:t>𝑜𝑟</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𝑒𝑛𝑐</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endParaRPr lang="zh-CN" altLang="en-US" dirty="0"/>
              </a:p>
            </p:txBody>
          </p:sp>
        </mc:Choice>
        <mc:Fallback xmlns="">
          <p:sp>
            <p:nvSpPr>
              <p:cNvPr id="10" name="文本框 9">
                <a:extLst>
                  <a:ext uri="{FF2B5EF4-FFF2-40B4-BE49-F238E27FC236}">
                    <a16:creationId xmlns:a16="http://schemas.microsoft.com/office/drawing/2014/main" id="{502D3016-E5FD-4DEE-83C5-8ADE1C8956BC}"/>
                  </a:ext>
                </a:extLst>
              </p:cNvPr>
              <p:cNvSpPr txBox="1">
                <a:spLocks noRot="1" noChangeAspect="1" noMove="1" noResize="1" noEditPoints="1" noAdjustHandles="1" noChangeArrowheads="1" noChangeShapeType="1" noTextEdit="1"/>
              </p:cNvSpPr>
              <p:nvPr/>
            </p:nvSpPr>
            <p:spPr>
              <a:xfrm>
                <a:off x="3883748" y="2480164"/>
                <a:ext cx="3631507" cy="330347"/>
              </a:xfrm>
              <a:prstGeom prst="rect">
                <a:avLst/>
              </a:prstGeom>
              <a:blipFill>
                <a:blip r:embed="rId5"/>
                <a:stretch>
                  <a:fillRect l="-1678" r="-2013" b="-24074"/>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29B403F9-7ADF-48BA-B3EB-91354304E8BB}"/>
              </a:ext>
            </a:extLst>
          </p:cNvPr>
          <p:cNvSpPr txBox="1"/>
          <p:nvPr/>
        </p:nvSpPr>
        <p:spPr>
          <a:xfrm>
            <a:off x="1181527" y="254295"/>
            <a:ext cx="8150041" cy="584775"/>
          </a:xfrm>
          <a:prstGeom prst="rect">
            <a:avLst/>
          </a:prstGeom>
          <a:noFill/>
        </p:spPr>
        <p:txBody>
          <a:bodyPr wrap="square" rtlCol="0">
            <a:spAutoFit/>
          </a:bodyPr>
          <a:lstStyle/>
          <a:p>
            <a:r>
              <a:rPr lang="en-US" altLang="zh-CN" sz="3200" spc="600" dirty="0">
                <a:cs typeface="+mn-ea"/>
                <a:sym typeface="+mn-lt"/>
              </a:rPr>
              <a:t>Overview</a:t>
            </a:r>
            <a:r>
              <a:rPr lang="zh-CN" altLang="en-US" sz="3200" spc="600" dirty="0">
                <a:cs typeface="+mn-ea"/>
                <a:sym typeface="+mn-lt"/>
              </a:rPr>
              <a:t>：</a:t>
            </a:r>
            <a:r>
              <a:rPr lang="en-US" altLang="zh-CN" sz="3200" spc="600" dirty="0">
                <a:cs typeface="+mn-ea"/>
                <a:sym typeface="+mn-lt"/>
              </a:rPr>
              <a:t> Pre-training Tasks </a:t>
            </a:r>
            <a:endParaRPr lang="zh-CN" altLang="en-US" sz="3200" spc="600" dirty="0">
              <a:cs typeface="+mn-ea"/>
              <a:sym typeface="+mn-lt"/>
            </a:endParaRPr>
          </a:p>
        </p:txBody>
      </p:sp>
    </p:spTree>
    <p:extLst>
      <p:ext uri="{BB962C8B-B14F-4D97-AF65-F5344CB8AC3E}">
        <p14:creationId xmlns:p14="http://schemas.microsoft.com/office/powerpoint/2010/main" val="1025669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1181527" y="254295"/>
            <a:ext cx="8150041" cy="584775"/>
          </a:xfrm>
          <a:prstGeom prst="rect">
            <a:avLst/>
          </a:prstGeom>
          <a:noFill/>
        </p:spPr>
        <p:txBody>
          <a:bodyPr wrap="square" rtlCol="0">
            <a:spAutoFit/>
          </a:bodyPr>
          <a:lstStyle/>
          <a:p>
            <a:r>
              <a:rPr lang="en-US" altLang="zh-CN" sz="3200" spc="600" dirty="0">
                <a:cs typeface="+mn-ea"/>
                <a:sym typeface="+mn-lt"/>
              </a:rPr>
              <a:t>Overview Pre-training Tasks </a:t>
            </a:r>
            <a:endParaRPr lang="zh-CN" altLang="en-US" sz="3200" spc="600" dirty="0">
              <a:cs typeface="+mn-ea"/>
              <a:sym typeface="+mn-lt"/>
            </a:endParaRPr>
          </a:p>
        </p:txBody>
      </p:sp>
      <p:graphicFrame>
        <p:nvGraphicFramePr>
          <p:cNvPr id="31" name="表格 31">
            <a:extLst>
              <a:ext uri="{FF2B5EF4-FFF2-40B4-BE49-F238E27FC236}">
                <a16:creationId xmlns:a16="http://schemas.microsoft.com/office/drawing/2014/main" id="{103EB2C5-E270-4F97-9CF5-31567A64FB6E}"/>
              </a:ext>
            </a:extLst>
          </p:cNvPr>
          <p:cNvGraphicFramePr>
            <a:graphicFrameLocks noGrp="1"/>
          </p:cNvGraphicFramePr>
          <p:nvPr>
            <p:extLst>
              <p:ext uri="{D42A27DB-BD31-4B8C-83A1-F6EECF244321}">
                <p14:modId xmlns:p14="http://schemas.microsoft.com/office/powerpoint/2010/main" val="125766134"/>
              </p:ext>
            </p:extLst>
          </p:nvPr>
        </p:nvGraphicFramePr>
        <p:xfrm>
          <a:off x="0" y="1219572"/>
          <a:ext cx="1027415" cy="4665415"/>
        </p:xfrm>
        <a:graphic>
          <a:graphicData uri="http://schemas.openxmlformats.org/drawingml/2006/table">
            <a:tbl>
              <a:tblPr firstRow="1" bandRow="1">
                <a:tableStyleId>{5C22544A-7EE6-4342-B048-85BDC9FD1C3A}</a:tableStyleId>
              </a:tblPr>
              <a:tblGrid>
                <a:gridCol w="1027415">
                  <a:extLst>
                    <a:ext uri="{9D8B030D-6E8A-4147-A177-3AD203B41FA5}">
                      <a16:colId xmlns:a16="http://schemas.microsoft.com/office/drawing/2014/main" val="1542261902"/>
                    </a:ext>
                  </a:extLst>
                </a:gridCol>
              </a:tblGrid>
              <a:tr h="933083">
                <a:tc>
                  <a:txBody>
                    <a:bodyPr/>
                    <a:lstStyle/>
                    <a:p>
                      <a:pPr algn="ctr"/>
                      <a:r>
                        <a:rPr lang="en-US" altLang="zh-CN" sz="1800" b="0" kern="1200" dirty="0">
                          <a:solidFill>
                            <a:schemeClr val="dk1"/>
                          </a:solidFill>
                          <a:latin typeface="+mn-lt"/>
                          <a:ea typeface="+mn-ea"/>
                          <a:cs typeface="+mn-cs"/>
                        </a:rPr>
                        <a:t>LM</a:t>
                      </a:r>
                      <a:endParaRPr lang="zh-CN" altLang="en-US" sz="1800" b="0" kern="1200" dirty="0">
                        <a:solidFill>
                          <a:schemeClr val="dk1"/>
                        </a:solidFill>
                        <a:latin typeface="+mn-lt"/>
                        <a:ea typeface="+mn-ea"/>
                        <a:cs typeface="+mn-cs"/>
                      </a:endParaRPr>
                    </a:p>
                  </a:txBody>
                  <a:tcPr anchor="ctr">
                    <a:solidFill>
                      <a:schemeClr val="accent1">
                        <a:lumMod val="60000"/>
                        <a:lumOff val="40000"/>
                      </a:schemeClr>
                    </a:solidFill>
                  </a:tcPr>
                </a:tc>
                <a:extLst>
                  <a:ext uri="{0D108BD9-81ED-4DB2-BD59-A6C34878D82A}">
                    <a16:rowId xmlns:a16="http://schemas.microsoft.com/office/drawing/2014/main" val="3189541892"/>
                  </a:ext>
                </a:extLst>
              </a:tr>
              <a:tr h="933083">
                <a:tc>
                  <a:txBody>
                    <a:bodyPr/>
                    <a:lstStyle/>
                    <a:p>
                      <a:pPr algn="ctr"/>
                      <a:r>
                        <a:rPr lang="en-US" altLang="zh-CN" dirty="0"/>
                        <a:t>MLM</a:t>
                      </a:r>
                      <a:endParaRPr lang="zh-CN" altLang="en-US" dirty="0"/>
                    </a:p>
                  </a:txBody>
                  <a:tcPr anchor="ctr">
                    <a:solidFill>
                      <a:schemeClr val="accent1">
                        <a:lumMod val="60000"/>
                        <a:lumOff val="40000"/>
                      </a:schemeClr>
                    </a:solidFill>
                  </a:tcPr>
                </a:tc>
                <a:extLst>
                  <a:ext uri="{0D108BD9-81ED-4DB2-BD59-A6C34878D82A}">
                    <a16:rowId xmlns:a16="http://schemas.microsoft.com/office/drawing/2014/main" val="2280989540"/>
                  </a:ext>
                </a:extLst>
              </a:tr>
              <a:tr h="933083">
                <a:tc>
                  <a:txBody>
                    <a:bodyPr/>
                    <a:lstStyle/>
                    <a:p>
                      <a:pPr algn="ctr"/>
                      <a:r>
                        <a:rPr lang="en-US" altLang="zh-CN" dirty="0"/>
                        <a:t>PLM</a:t>
                      </a:r>
                      <a:endParaRPr lang="zh-CN" altLang="en-US" dirty="0"/>
                    </a:p>
                  </a:txBody>
                  <a:tcPr anchor="ctr">
                    <a:solidFill>
                      <a:schemeClr val="accent1">
                        <a:lumMod val="60000"/>
                        <a:lumOff val="40000"/>
                      </a:schemeClr>
                    </a:solidFill>
                  </a:tcPr>
                </a:tc>
                <a:extLst>
                  <a:ext uri="{0D108BD9-81ED-4DB2-BD59-A6C34878D82A}">
                    <a16:rowId xmlns:a16="http://schemas.microsoft.com/office/drawing/2014/main" val="4259463966"/>
                  </a:ext>
                </a:extLst>
              </a:tr>
              <a:tr h="933083">
                <a:tc>
                  <a:txBody>
                    <a:bodyPr/>
                    <a:lstStyle/>
                    <a:p>
                      <a:pPr algn="ctr"/>
                      <a:r>
                        <a:rPr lang="en-US" altLang="zh-CN" dirty="0"/>
                        <a:t>DAE</a:t>
                      </a:r>
                      <a:endParaRPr lang="zh-CN" altLang="en-US" dirty="0"/>
                    </a:p>
                  </a:txBody>
                  <a:tcPr anchor="ctr">
                    <a:solidFill>
                      <a:schemeClr val="accent1">
                        <a:lumMod val="60000"/>
                        <a:lumOff val="40000"/>
                      </a:schemeClr>
                    </a:solidFill>
                  </a:tcPr>
                </a:tc>
                <a:extLst>
                  <a:ext uri="{0D108BD9-81ED-4DB2-BD59-A6C34878D82A}">
                    <a16:rowId xmlns:a16="http://schemas.microsoft.com/office/drawing/2014/main" val="4062199394"/>
                  </a:ext>
                </a:extLst>
              </a:tr>
              <a:tr h="933083">
                <a:tc>
                  <a:txBody>
                    <a:bodyPr/>
                    <a:lstStyle/>
                    <a:p>
                      <a:pPr marL="0" algn="ctr" defTabSz="914400" rtl="0" eaLnBrk="1" latinLnBrk="0" hangingPunct="1"/>
                      <a:r>
                        <a:rPr lang="en-US" altLang="zh-CN" sz="1800" b="1" kern="1200" dirty="0">
                          <a:solidFill>
                            <a:schemeClr val="bg1"/>
                          </a:solidFill>
                          <a:latin typeface="+mn-lt"/>
                          <a:ea typeface="+mn-ea"/>
                          <a:cs typeface="+mn-cs"/>
                        </a:rPr>
                        <a:t>CTL</a:t>
                      </a:r>
                      <a:endParaRPr lang="zh-CN" altLang="en-US" sz="1800" b="1" kern="1200" dirty="0">
                        <a:solidFill>
                          <a:schemeClr val="bg1"/>
                        </a:solidFill>
                        <a:latin typeface="+mn-lt"/>
                        <a:ea typeface="+mn-ea"/>
                        <a:cs typeface="+mn-cs"/>
                      </a:endParaRPr>
                    </a:p>
                  </a:txBody>
                  <a:tcPr anchor="ctr">
                    <a:solidFill>
                      <a:srgbClr val="715370"/>
                    </a:solidFill>
                  </a:tcPr>
                </a:tc>
                <a:extLst>
                  <a:ext uri="{0D108BD9-81ED-4DB2-BD59-A6C34878D82A}">
                    <a16:rowId xmlns:a16="http://schemas.microsoft.com/office/drawing/2014/main" val="1965371685"/>
                  </a:ext>
                </a:extLst>
              </a:tr>
            </a:tbl>
          </a:graphicData>
        </a:graphic>
      </p:graphicFrame>
      <p:sp>
        <p:nvSpPr>
          <p:cNvPr id="33" name="等腰三角形 32">
            <a:extLst>
              <a:ext uri="{FF2B5EF4-FFF2-40B4-BE49-F238E27FC236}">
                <a16:creationId xmlns:a16="http://schemas.microsoft.com/office/drawing/2014/main" id="{D0FD9CB1-ACE6-492D-95FA-26F541F3F504}"/>
              </a:ext>
            </a:extLst>
          </p:cNvPr>
          <p:cNvSpPr/>
          <p:nvPr/>
        </p:nvSpPr>
        <p:spPr>
          <a:xfrm rot="16200000">
            <a:off x="666339" y="5285232"/>
            <a:ext cx="464706" cy="249938"/>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9DF90079-C881-45B1-8603-CA07EE8EC8EB}"/>
              </a:ext>
            </a:extLst>
          </p:cNvPr>
          <p:cNvSpPr>
            <a:spLocks noGrp="1"/>
          </p:cNvSpPr>
          <p:nvPr>
            <p:ph type="sldNum" sz="quarter" idx="12"/>
          </p:nvPr>
        </p:nvSpPr>
        <p:spPr/>
        <p:txBody>
          <a:bodyPr/>
          <a:lstStyle/>
          <a:p>
            <a:fld id="{82AC959B-36DA-44CA-926B-D3617CCBB2A6}" type="slidenum">
              <a:rPr lang="zh-CN" altLang="en-US" smtClean="0"/>
              <a:t>21</a:t>
            </a:fld>
            <a:endParaRPr lang="zh-CN" altLang="en-US"/>
          </a:p>
        </p:txBody>
      </p:sp>
      <p:sp>
        <p:nvSpPr>
          <p:cNvPr id="6" name="矩形 5">
            <a:extLst>
              <a:ext uri="{FF2B5EF4-FFF2-40B4-BE49-F238E27FC236}">
                <a16:creationId xmlns:a16="http://schemas.microsoft.com/office/drawing/2014/main" id="{BFB76E55-6518-42B2-A423-2C868CFFA486}"/>
              </a:ext>
            </a:extLst>
          </p:cNvPr>
          <p:cNvSpPr/>
          <p:nvPr/>
        </p:nvSpPr>
        <p:spPr>
          <a:xfrm>
            <a:off x="2475291" y="1652130"/>
            <a:ext cx="8739786" cy="4388509"/>
          </a:xfrm>
          <a:prstGeom prst="rect">
            <a:avLst/>
          </a:prstGeom>
        </p:spPr>
        <p:txBody>
          <a:bodyPr wrap="square">
            <a:spAutoFit/>
          </a:bodyPr>
          <a:lstStyle/>
          <a:p>
            <a:pPr marL="285750" indent="-285750">
              <a:lnSpc>
                <a:spcPct val="130000"/>
              </a:lnSpc>
              <a:buClr>
                <a:srgbClr val="715370"/>
              </a:buClr>
              <a:buFont typeface="Wingdings" panose="05000000000000000000" pitchFamily="2" charset="2"/>
              <a:buChar char="l"/>
            </a:pPr>
            <a:r>
              <a:rPr lang="en-US" altLang="zh-CN" b="1" dirty="0">
                <a:solidFill>
                  <a:srgbClr val="C00000"/>
                </a:solidFill>
                <a:latin typeface="-apple-system"/>
              </a:rPr>
              <a:t>Replaced Token Detection</a:t>
            </a:r>
            <a:r>
              <a:rPr lang="zh-CN" altLang="en-US" b="1" dirty="0">
                <a:solidFill>
                  <a:srgbClr val="C00000"/>
                </a:solidFill>
                <a:latin typeface="-apple-system"/>
              </a:rPr>
              <a:t>，</a:t>
            </a:r>
            <a:r>
              <a:rPr lang="en-US" altLang="zh-CN" b="1" dirty="0">
                <a:solidFill>
                  <a:srgbClr val="C00000"/>
                </a:solidFill>
                <a:latin typeface="-apple-system"/>
              </a:rPr>
              <a:t>RTD</a:t>
            </a:r>
          </a:p>
          <a:p>
            <a:pPr lvl="1">
              <a:lnSpc>
                <a:spcPct val="130000"/>
              </a:lnSpc>
              <a:buClr>
                <a:srgbClr val="715370"/>
              </a:buClr>
            </a:pPr>
            <a:r>
              <a:rPr lang="zh-CN" altLang="en-US" dirty="0">
                <a:solidFill>
                  <a:srgbClr val="1A1A1A"/>
                </a:solidFill>
                <a:latin typeface="-apple-system"/>
              </a:rPr>
              <a:t>与 </a:t>
            </a:r>
            <a:r>
              <a:rPr lang="en-US" altLang="zh-CN" dirty="0">
                <a:solidFill>
                  <a:srgbClr val="1A1A1A"/>
                </a:solidFill>
                <a:latin typeface="-apple-system"/>
              </a:rPr>
              <a:t>NCE </a:t>
            </a:r>
            <a:r>
              <a:rPr lang="zh-CN" altLang="en-US" dirty="0">
                <a:solidFill>
                  <a:srgbClr val="1A1A1A"/>
                </a:solidFill>
                <a:latin typeface="-apple-system"/>
              </a:rPr>
              <a:t>相同，但</a:t>
            </a:r>
            <a:r>
              <a:rPr lang="en-US" altLang="zh-CN" dirty="0">
                <a:solidFill>
                  <a:srgbClr val="1A1A1A"/>
                </a:solidFill>
                <a:latin typeface="-apple-system"/>
              </a:rPr>
              <a:t>RTD</a:t>
            </a:r>
            <a:r>
              <a:rPr lang="zh-CN" altLang="en-US" dirty="0">
                <a:solidFill>
                  <a:srgbClr val="1A1A1A"/>
                </a:solidFill>
                <a:latin typeface="-apple-system"/>
              </a:rPr>
              <a:t>会根据上下文语境来预测是否替换 </a:t>
            </a:r>
            <a:r>
              <a:rPr lang="en-US" altLang="zh-CN" dirty="0">
                <a:solidFill>
                  <a:srgbClr val="1A1A1A"/>
                </a:solidFill>
                <a:latin typeface="-apple-system"/>
              </a:rPr>
              <a:t>token</a:t>
            </a:r>
            <a:r>
              <a:rPr lang="zh-CN" altLang="en-US" dirty="0">
                <a:solidFill>
                  <a:srgbClr val="1A1A1A"/>
                </a:solidFill>
                <a:latin typeface="-apple-system"/>
              </a:rPr>
              <a:t>。</a:t>
            </a:r>
            <a:endParaRPr lang="en-US" altLang="zh-CN" dirty="0">
              <a:solidFill>
                <a:srgbClr val="1A1A1A"/>
              </a:solidFill>
              <a:latin typeface="-apple-system"/>
            </a:endParaRPr>
          </a:p>
          <a:p>
            <a:pPr marL="742950" lvl="1" indent="-285750">
              <a:lnSpc>
                <a:spcPct val="130000"/>
              </a:lnSpc>
              <a:buClr>
                <a:srgbClr val="715370"/>
              </a:buClr>
              <a:buFont typeface="Arial" panose="020B0604020202020204" pitchFamily="34" charset="0"/>
              <a:buChar char="•"/>
            </a:pPr>
            <a:r>
              <a:rPr lang="en-US" altLang="zh-CN" b="1" dirty="0">
                <a:solidFill>
                  <a:schemeClr val="accent4">
                    <a:lumMod val="75000"/>
                  </a:schemeClr>
                </a:solidFill>
                <a:latin typeface="-apple-system"/>
              </a:rPr>
              <a:t>CBOW:</a:t>
            </a:r>
            <a:r>
              <a:rPr lang="zh-CN" altLang="en-US" dirty="0">
                <a:solidFill>
                  <a:srgbClr val="1A1A1A"/>
                </a:solidFill>
                <a:latin typeface="-apple-system"/>
              </a:rPr>
              <a:t>简化版本的</a:t>
            </a:r>
            <a:r>
              <a:rPr lang="en-US" altLang="zh-CN" dirty="0">
                <a:solidFill>
                  <a:srgbClr val="1A1A1A"/>
                </a:solidFill>
                <a:latin typeface="-apple-system"/>
              </a:rPr>
              <a:t>RTD</a:t>
            </a:r>
            <a:r>
              <a:rPr lang="zh-CN" altLang="en-US" dirty="0">
                <a:solidFill>
                  <a:srgbClr val="1A1A1A"/>
                </a:solidFill>
                <a:latin typeface="-apple-system"/>
              </a:rPr>
              <a:t>，负样本是从词汇表中随机取样的；</a:t>
            </a:r>
            <a:endParaRPr lang="en-US" altLang="zh-CN" dirty="0">
              <a:solidFill>
                <a:srgbClr val="1A1A1A"/>
              </a:solidFill>
              <a:latin typeface="-apple-system"/>
            </a:endParaRPr>
          </a:p>
          <a:p>
            <a:pPr marL="742950" lvl="1" indent="-285750">
              <a:lnSpc>
                <a:spcPct val="130000"/>
              </a:lnSpc>
              <a:buClr>
                <a:srgbClr val="715370"/>
              </a:buClr>
              <a:buFont typeface="Arial" panose="020B0604020202020204" pitchFamily="34" charset="0"/>
              <a:buChar char="•"/>
            </a:pPr>
            <a:r>
              <a:rPr lang="en-US" altLang="zh-CN" b="1" dirty="0">
                <a:solidFill>
                  <a:schemeClr val="accent4">
                    <a:lumMod val="75000"/>
                  </a:schemeClr>
                </a:solidFill>
                <a:latin typeface="-apple-system"/>
              </a:rPr>
              <a:t>ELECTRA</a:t>
            </a:r>
            <a:r>
              <a:rPr lang="zh-CN" altLang="en-US" b="1" dirty="0">
                <a:solidFill>
                  <a:schemeClr val="accent4">
                    <a:lumMod val="75000"/>
                  </a:schemeClr>
                </a:solidFill>
                <a:latin typeface="-apple-system"/>
              </a:rPr>
              <a:t>：</a:t>
            </a:r>
            <a:r>
              <a:rPr lang="zh-CN" altLang="en-US" dirty="0">
                <a:solidFill>
                  <a:srgbClr val="1A1A1A"/>
                </a:solidFill>
                <a:latin typeface="-apple-system"/>
              </a:rPr>
              <a:t>只使用生成器</a:t>
            </a:r>
            <a:r>
              <a:rPr lang="en-US" altLang="zh-CN" dirty="0">
                <a:solidFill>
                  <a:srgbClr val="1A1A1A"/>
                </a:solidFill>
                <a:latin typeface="-apple-system"/>
              </a:rPr>
              <a:t>G</a:t>
            </a:r>
            <a:r>
              <a:rPr lang="zh-CN" altLang="en-US" dirty="0">
                <a:solidFill>
                  <a:srgbClr val="1A1A1A"/>
                </a:solidFill>
                <a:latin typeface="-apple-system"/>
              </a:rPr>
              <a:t>训练</a:t>
            </a:r>
            <a:r>
              <a:rPr lang="en-US" altLang="zh-CN" dirty="0">
                <a:solidFill>
                  <a:srgbClr val="1A1A1A"/>
                </a:solidFill>
                <a:latin typeface="-apple-system"/>
              </a:rPr>
              <a:t>MLM</a:t>
            </a:r>
            <a:r>
              <a:rPr lang="zh-CN" altLang="en-US" dirty="0">
                <a:solidFill>
                  <a:srgbClr val="1A1A1A"/>
                </a:solidFill>
                <a:latin typeface="-apple-system"/>
              </a:rPr>
              <a:t>任务，替换序列中的</a:t>
            </a:r>
            <a:r>
              <a:rPr lang="en-US" altLang="zh-CN" dirty="0">
                <a:solidFill>
                  <a:srgbClr val="1A1A1A"/>
                </a:solidFill>
                <a:latin typeface="-apple-system"/>
              </a:rPr>
              <a:t>tokens</a:t>
            </a:r>
            <a:r>
              <a:rPr lang="zh-CN" altLang="en-US" dirty="0">
                <a:solidFill>
                  <a:srgbClr val="1A1A1A"/>
                </a:solidFill>
                <a:latin typeface="-apple-system"/>
              </a:rPr>
              <a:t>；用</a:t>
            </a:r>
            <a:r>
              <a:rPr lang="en-US" altLang="zh-CN" dirty="0">
                <a:solidFill>
                  <a:srgbClr val="1A1A1A"/>
                </a:solidFill>
                <a:latin typeface="-apple-system"/>
              </a:rPr>
              <a:t>G</a:t>
            </a:r>
            <a:r>
              <a:rPr lang="zh-CN" altLang="en-US" dirty="0">
                <a:solidFill>
                  <a:srgbClr val="1A1A1A"/>
                </a:solidFill>
                <a:latin typeface="-apple-system"/>
              </a:rPr>
              <a:t>中的权重初始化分辨器</a:t>
            </a:r>
            <a:r>
              <a:rPr lang="en-US" altLang="zh-CN" dirty="0">
                <a:solidFill>
                  <a:srgbClr val="1A1A1A"/>
                </a:solidFill>
                <a:latin typeface="-apple-system"/>
              </a:rPr>
              <a:t>D</a:t>
            </a:r>
            <a:r>
              <a:rPr lang="zh-CN" altLang="en-US" dirty="0">
                <a:solidFill>
                  <a:srgbClr val="1A1A1A"/>
                </a:solidFill>
                <a:latin typeface="-apple-system"/>
              </a:rPr>
              <a:t>的权重；训练</a:t>
            </a:r>
            <a:r>
              <a:rPr lang="en-US" altLang="zh-CN" dirty="0">
                <a:solidFill>
                  <a:srgbClr val="1A1A1A"/>
                </a:solidFill>
                <a:latin typeface="-apple-system"/>
              </a:rPr>
              <a:t>D</a:t>
            </a:r>
            <a:r>
              <a:rPr lang="zh-CN" altLang="en-US" dirty="0">
                <a:solidFill>
                  <a:srgbClr val="1A1A1A"/>
                </a:solidFill>
                <a:latin typeface="-apple-system"/>
              </a:rPr>
              <a:t>区分输入</a:t>
            </a:r>
            <a:r>
              <a:rPr lang="en-US" altLang="zh-CN" dirty="0">
                <a:solidFill>
                  <a:srgbClr val="1A1A1A"/>
                </a:solidFill>
                <a:latin typeface="-apple-system"/>
              </a:rPr>
              <a:t>token</a:t>
            </a:r>
            <a:r>
              <a:rPr lang="zh-CN" altLang="en-US" dirty="0">
                <a:solidFill>
                  <a:srgbClr val="1A1A1A"/>
                </a:solidFill>
                <a:latin typeface="-apple-system"/>
              </a:rPr>
              <a:t>是否被</a:t>
            </a:r>
            <a:r>
              <a:rPr lang="en-US" altLang="zh-CN" dirty="0">
                <a:solidFill>
                  <a:srgbClr val="1A1A1A"/>
                </a:solidFill>
                <a:latin typeface="-apple-system"/>
              </a:rPr>
              <a:t>G</a:t>
            </a:r>
            <a:r>
              <a:rPr lang="zh-CN" altLang="en-US" dirty="0">
                <a:solidFill>
                  <a:srgbClr val="1A1A1A"/>
                </a:solidFill>
                <a:latin typeface="-apple-system"/>
              </a:rPr>
              <a:t>替换，</a:t>
            </a:r>
            <a:r>
              <a:rPr lang="en-US" altLang="zh-CN" dirty="0">
                <a:solidFill>
                  <a:srgbClr val="1A1A1A"/>
                </a:solidFill>
                <a:latin typeface="-apple-system"/>
              </a:rPr>
              <a:t>G</a:t>
            </a:r>
            <a:r>
              <a:rPr lang="zh-CN" altLang="en-US" dirty="0">
                <a:solidFill>
                  <a:srgbClr val="1A1A1A"/>
                </a:solidFill>
                <a:latin typeface="-apple-system"/>
              </a:rPr>
              <a:t>此时不变化；其中，微调阶段，</a:t>
            </a:r>
            <a:r>
              <a:rPr lang="en-US" altLang="zh-CN" dirty="0">
                <a:solidFill>
                  <a:srgbClr val="1A1A1A"/>
                </a:solidFill>
                <a:latin typeface="-apple-system"/>
              </a:rPr>
              <a:t>G</a:t>
            </a:r>
            <a:r>
              <a:rPr lang="zh-CN" altLang="en-US" dirty="0">
                <a:solidFill>
                  <a:srgbClr val="1A1A1A"/>
                </a:solidFill>
                <a:latin typeface="-apple-system"/>
              </a:rPr>
              <a:t>不会出现，只有</a:t>
            </a:r>
            <a:r>
              <a:rPr lang="en-US" altLang="zh-CN" dirty="0">
                <a:solidFill>
                  <a:srgbClr val="1A1A1A"/>
                </a:solidFill>
                <a:latin typeface="-apple-system"/>
              </a:rPr>
              <a:t>D</a:t>
            </a:r>
            <a:r>
              <a:rPr lang="zh-CN" altLang="en-US" dirty="0">
                <a:solidFill>
                  <a:srgbClr val="1A1A1A"/>
                </a:solidFill>
                <a:latin typeface="-apple-system"/>
              </a:rPr>
              <a:t>会根据下游任务微调</a:t>
            </a:r>
            <a:endParaRPr lang="en-US" altLang="zh-CN" dirty="0"/>
          </a:p>
          <a:p>
            <a:pPr marL="285750" indent="-285750">
              <a:lnSpc>
                <a:spcPct val="130000"/>
              </a:lnSpc>
              <a:buClr>
                <a:srgbClr val="715370"/>
              </a:buClr>
              <a:buFont typeface="Wingdings" panose="05000000000000000000" pitchFamily="2" charset="2"/>
              <a:buChar char="l"/>
            </a:pPr>
            <a:r>
              <a:rPr lang="en-US" altLang="zh-CN" b="1" dirty="0">
                <a:solidFill>
                  <a:srgbClr val="C00000"/>
                </a:solidFill>
                <a:latin typeface="-apple-system"/>
              </a:rPr>
              <a:t>Next Sentence Prediction</a:t>
            </a:r>
            <a:r>
              <a:rPr lang="zh-CN" altLang="en-US" b="1" dirty="0">
                <a:solidFill>
                  <a:srgbClr val="C00000"/>
                </a:solidFill>
                <a:latin typeface="-apple-system"/>
              </a:rPr>
              <a:t>，</a:t>
            </a:r>
            <a:r>
              <a:rPr lang="en-US" altLang="zh-CN" b="1" dirty="0">
                <a:solidFill>
                  <a:srgbClr val="C00000"/>
                </a:solidFill>
                <a:latin typeface="-apple-system"/>
              </a:rPr>
              <a:t>NSP</a:t>
            </a:r>
          </a:p>
          <a:p>
            <a:pPr lvl="1">
              <a:lnSpc>
                <a:spcPct val="130000"/>
              </a:lnSpc>
              <a:buClr>
                <a:srgbClr val="715370"/>
              </a:buClr>
            </a:pPr>
            <a:r>
              <a:rPr lang="zh-CN" altLang="en-US" dirty="0">
                <a:solidFill>
                  <a:srgbClr val="1A1A1A"/>
                </a:solidFill>
                <a:latin typeface="-apple-system"/>
              </a:rPr>
              <a:t>训练模型以区分两个输入句子是否为训练语料库中的连续片段</a:t>
            </a:r>
            <a:r>
              <a:rPr lang="en-US" altLang="zh-CN" dirty="0">
                <a:solidFill>
                  <a:srgbClr val="1A1A1A"/>
                </a:solidFill>
                <a:latin typeface="-apple-system"/>
              </a:rPr>
              <a:t>(BERT)</a:t>
            </a:r>
            <a:r>
              <a:rPr lang="zh-CN" altLang="en-US" dirty="0">
                <a:solidFill>
                  <a:srgbClr val="1A1A1A"/>
                </a:solidFill>
                <a:latin typeface="-apple-system"/>
              </a:rPr>
              <a:t>，</a:t>
            </a:r>
            <a:r>
              <a:rPr lang="en-US" altLang="zh-CN" dirty="0">
                <a:solidFill>
                  <a:srgbClr val="1A1A1A"/>
                </a:solidFill>
                <a:latin typeface="-apple-system"/>
              </a:rPr>
              <a:t>50%</a:t>
            </a:r>
            <a:r>
              <a:rPr lang="zh-CN" altLang="en-US" dirty="0">
                <a:solidFill>
                  <a:srgbClr val="1A1A1A"/>
                </a:solidFill>
                <a:latin typeface="-apple-system"/>
              </a:rPr>
              <a:t>是正常顺序，</a:t>
            </a:r>
            <a:r>
              <a:rPr lang="en-US" altLang="zh-CN" dirty="0">
                <a:solidFill>
                  <a:srgbClr val="1A1A1A"/>
                </a:solidFill>
                <a:latin typeface="-apple-system"/>
              </a:rPr>
              <a:t>50%</a:t>
            </a:r>
            <a:r>
              <a:rPr lang="zh-CN" altLang="en-US" dirty="0">
                <a:solidFill>
                  <a:srgbClr val="1A1A1A"/>
                </a:solidFill>
                <a:latin typeface="-apple-system"/>
              </a:rPr>
              <a:t>是随机句子；</a:t>
            </a:r>
            <a:endParaRPr lang="zh-CN" altLang="en-US" dirty="0"/>
          </a:p>
          <a:p>
            <a:pPr marL="285750" indent="-285750">
              <a:lnSpc>
                <a:spcPct val="130000"/>
              </a:lnSpc>
              <a:buClr>
                <a:srgbClr val="715370"/>
              </a:buClr>
              <a:buFont typeface="Wingdings" panose="05000000000000000000" pitchFamily="2" charset="2"/>
              <a:buChar char="l"/>
            </a:pPr>
            <a:r>
              <a:rPr lang="en-US" altLang="zh-CN" b="1" dirty="0">
                <a:solidFill>
                  <a:srgbClr val="C00000"/>
                </a:solidFill>
                <a:latin typeface="-apple-system"/>
              </a:rPr>
              <a:t>Sentence Order Predicting</a:t>
            </a:r>
            <a:r>
              <a:rPr lang="zh-CN" altLang="en-US" b="1" dirty="0">
                <a:solidFill>
                  <a:srgbClr val="C00000"/>
                </a:solidFill>
                <a:latin typeface="-apple-system"/>
              </a:rPr>
              <a:t>，</a:t>
            </a:r>
            <a:r>
              <a:rPr lang="en-US" altLang="zh-CN" b="1" dirty="0">
                <a:solidFill>
                  <a:srgbClr val="C00000"/>
                </a:solidFill>
                <a:latin typeface="-apple-system"/>
              </a:rPr>
              <a:t>SOP </a:t>
            </a:r>
          </a:p>
          <a:p>
            <a:pPr lvl="1">
              <a:lnSpc>
                <a:spcPct val="130000"/>
              </a:lnSpc>
              <a:buClr>
                <a:srgbClr val="715370"/>
              </a:buClr>
            </a:pPr>
            <a:r>
              <a:rPr lang="zh-CN" altLang="en-US" dirty="0">
                <a:solidFill>
                  <a:srgbClr val="1A1A1A"/>
                </a:solidFill>
                <a:latin typeface="-apple-system"/>
              </a:rPr>
              <a:t>使用同一文档中的两个连续片段作为正样本，而相同的两个连续片段互换顺序作为负样本。（</a:t>
            </a:r>
            <a:r>
              <a:rPr lang="en-US" altLang="zh-CN" dirty="0">
                <a:solidFill>
                  <a:srgbClr val="1A1A1A"/>
                </a:solidFill>
                <a:latin typeface="-apple-system"/>
              </a:rPr>
              <a:t>ALBERT</a:t>
            </a:r>
            <a:r>
              <a:rPr lang="zh-CN" altLang="en-US" dirty="0">
                <a:solidFill>
                  <a:srgbClr val="1A1A1A"/>
                </a:solidFill>
                <a:latin typeface="-apple-system"/>
              </a:rPr>
              <a:t>）</a:t>
            </a:r>
            <a:endParaRPr lang="zh-CN" altLang="en-US" dirty="0">
              <a:effectLst/>
            </a:endParaRPr>
          </a:p>
        </p:txBody>
      </p:sp>
      <p:sp>
        <p:nvSpPr>
          <p:cNvPr id="7" name="矩形 6">
            <a:extLst>
              <a:ext uri="{FF2B5EF4-FFF2-40B4-BE49-F238E27FC236}">
                <a16:creationId xmlns:a16="http://schemas.microsoft.com/office/drawing/2014/main" id="{75E29A89-1C7C-4025-BDD4-884C36B29A2C}"/>
              </a:ext>
            </a:extLst>
          </p:cNvPr>
          <p:cNvSpPr/>
          <p:nvPr/>
        </p:nvSpPr>
        <p:spPr>
          <a:xfrm>
            <a:off x="4616776" y="1090852"/>
            <a:ext cx="4106317" cy="461665"/>
          </a:xfrm>
          <a:prstGeom prst="rect">
            <a:avLst/>
          </a:prstGeom>
        </p:spPr>
        <p:txBody>
          <a:bodyPr wrap="none">
            <a:spAutoFit/>
          </a:bodyPr>
          <a:lstStyle/>
          <a:p>
            <a:r>
              <a:rPr lang="en-US" altLang="zh-CN" sz="2400" b="1" dirty="0">
                <a:solidFill>
                  <a:srgbClr val="715370"/>
                </a:solidFill>
              </a:rPr>
              <a:t>Contrastive learning</a:t>
            </a:r>
            <a:r>
              <a:rPr lang="zh-CN" altLang="en-US" sz="2400" b="1" dirty="0">
                <a:solidFill>
                  <a:srgbClr val="715370"/>
                </a:solidFill>
              </a:rPr>
              <a:t>（</a:t>
            </a:r>
            <a:r>
              <a:rPr lang="en-US" altLang="zh-CN" sz="2400" b="1" dirty="0">
                <a:solidFill>
                  <a:srgbClr val="715370"/>
                </a:solidFill>
              </a:rPr>
              <a:t>CTL</a:t>
            </a:r>
            <a:r>
              <a:rPr lang="zh-CN" altLang="en-US" sz="2400" b="1" dirty="0">
                <a:solidFill>
                  <a:srgbClr val="715370"/>
                </a:solidFill>
              </a:rPr>
              <a:t>）</a:t>
            </a:r>
          </a:p>
        </p:txBody>
      </p:sp>
    </p:spTree>
    <p:extLst>
      <p:ext uri="{BB962C8B-B14F-4D97-AF65-F5344CB8AC3E}">
        <p14:creationId xmlns:p14="http://schemas.microsoft.com/office/powerpoint/2010/main" val="1809617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1181527" y="254295"/>
            <a:ext cx="7997641" cy="584775"/>
          </a:xfrm>
          <a:prstGeom prst="rect">
            <a:avLst/>
          </a:prstGeom>
          <a:noFill/>
        </p:spPr>
        <p:txBody>
          <a:bodyPr wrap="square" rtlCol="0">
            <a:spAutoFit/>
          </a:bodyPr>
          <a:lstStyle/>
          <a:p>
            <a:r>
              <a:rPr lang="en-US" altLang="zh-CN" sz="3200" spc="600" dirty="0">
                <a:cs typeface="+mn-ea"/>
                <a:sym typeface="+mn-lt"/>
              </a:rPr>
              <a:t>Overview Pre-training Tasks </a:t>
            </a:r>
            <a:endParaRPr lang="zh-CN" altLang="en-US" sz="3200" spc="600" dirty="0">
              <a:cs typeface="+mn-ea"/>
              <a:sym typeface="+mn-lt"/>
            </a:endParaRPr>
          </a:p>
        </p:txBody>
      </p:sp>
      <p:graphicFrame>
        <p:nvGraphicFramePr>
          <p:cNvPr id="31" name="表格 31">
            <a:extLst>
              <a:ext uri="{FF2B5EF4-FFF2-40B4-BE49-F238E27FC236}">
                <a16:creationId xmlns:a16="http://schemas.microsoft.com/office/drawing/2014/main" id="{103EB2C5-E270-4F97-9CF5-31567A64FB6E}"/>
              </a:ext>
            </a:extLst>
          </p:cNvPr>
          <p:cNvGraphicFramePr>
            <a:graphicFrameLocks noGrp="1"/>
          </p:cNvGraphicFramePr>
          <p:nvPr/>
        </p:nvGraphicFramePr>
        <p:xfrm>
          <a:off x="0" y="1219572"/>
          <a:ext cx="1027415" cy="4665415"/>
        </p:xfrm>
        <a:graphic>
          <a:graphicData uri="http://schemas.openxmlformats.org/drawingml/2006/table">
            <a:tbl>
              <a:tblPr firstRow="1" bandRow="1">
                <a:tableStyleId>{5C22544A-7EE6-4342-B048-85BDC9FD1C3A}</a:tableStyleId>
              </a:tblPr>
              <a:tblGrid>
                <a:gridCol w="1027415">
                  <a:extLst>
                    <a:ext uri="{9D8B030D-6E8A-4147-A177-3AD203B41FA5}">
                      <a16:colId xmlns:a16="http://schemas.microsoft.com/office/drawing/2014/main" val="1542261902"/>
                    </a:ext>
                  </a:extLst>
                </a:gridCol>
              </a:tblGrid>
              <a:tr h="933083">
                <a:tc>
                  <a:txBody>
                    <a:bodyPr/>
                    <a:lstStyle/>
                    <a:p>
                      <a:pPr algn="ctr"/>
                      <a:r>
                        <a:rPr lang="en-US" altLang="zh-CN" sz="1800" kern="1200" dirty="0">
                          <a:solidFill>
                            <a:schemeClr val="dk1"/>
                          </a:solidFill>
                          <a:latin typeface="+mn-lt"/>
                          <a:ea typeface="+mn-ea"/>
                          <a:cs typeface="+mn-cs"/>
                        </a:rPr>
                        <a:t>LM</a:t>
                      </a:r>
                      <a:endParaRPr lang="zh-CN" altLang="en-US" sz="1800" kern="1200" dirty="0">
                        <a:solidFill>
                          <a:schemeClr val="dk1"/>
                        </a:solidFill>
                        <a:latin typeface="+mn-lt"/>
                        <a:ea typeface="+mn-ea"/>
                        <a:cs typeface="+mn-cs"/>
                      </a:endParaRPr>
                    </a:p>
                  </a:txBody>
                  <a:tcPr anchor="ctr">
                    <a:solidFill>
                      <a:schemeClr val="accent1">
                        <a:lumMod val="60000"/>
                        <a:lumOff val="40000"/>
                      </a:schemeClr>
                    </a:solidFill>
                  </a:tcPr>
                </a:tc>
                <a:extLst>
                  <a:ext uri="{0D108BD9-81ED-4DB2-BD59-A6C34878D82A}">
                    <a16:rowId xmlns:a16="http://schemas.microsoft.com/office/drawing/2014/main" val="3189541892"/>
                  </a:ext>
                </a:extLst>
              </a:tr>
              <a:tr h="933083">
                <a:tc>
                  <a:txBody>
                    <a:bodyPr/>
                    <a:lstStyle/>
                    <a:p>
                      <a:pPr algn="ctr"/>
                      <a:r>
                        <a:rPr lang="en-US" altLang="zh-CN" dirty="0"/>
                        <a:t>MLM</a:t>
                      </a:r>
                      <a:endParaRPr lang="zh-CN" altLang="en-US" dirty="0"/>
                    </a:p>
                  </a:txBody>
                  <a:tcPr anchor="ctr">
                    <a:solidFill>
                      <a:schemeClr val="accent1">
                        <a:lumMod val="60000"/>
                        <a:lumOff val="40000"/>
                      </a:schemeClr>
                    </a:solidFill>
                  </a:tcPr>
                </a:tc>
                <a:extLst>
                  <a:ext uri="{0D108BD9-81ED-4DB2-BD59-A6C34878D82A}">
                    <a16:rowId xmlns:a16="http://schemas.microsoft.com/office/drawing/2014/main" val="2280989540"/>
                  </a:ext>
                </a:extLst>
              </a:tr>
              <a:tr h="933083">
                <a:tc>
                  <a:txBody>
                    <a:bodyPr/>
                    <a:lstStyle/>
                    <a:p>
                      <a:pPr algn="ctr"/>
                      <a:r>
                        <a:rPr lang="en-US" altLang="zh-CN" dirty="0"/>
                        <a:t>PLM</a:t>
                      </a:r>
                      <a:endParaRPr lang="zh-CN" altLang="en-US" dirty="0"/>
                    </a:p>
                  </a:txBody>
                  <a:tcPr anchor="ctr">
                    <a:solidFill>
                      <a:schemeClr val="accent1">
                        <a:lumMod val="60000"/>
                        <a:lumOff val="40000"/>
                      </a:schemeClr>
                    </a:solidFill>
                  </a:tcPr>
                </a:tc>
                <a:extLst>
                  <a:ext uri="{0D108BD9-81ED-4DB2-BD59-A6C34878D82A}">
                    <a16:rowId xmlns:a16="http://schemas.microsoft.com/office/drawing/2014/main" val="4259463966"/>
                  </a:ext>
                </a:extLst>
              </a:tr>
              <a:tr h="933083">
                <a:tc>
                  <a:txBody>
                    <a:bodyPr/>
                    <a:lstStyle/>
                    <a:p>
                      <a:pPr algn="ctr"/>
                      <a:r>
                        <a:rPr lang="en-US" altLang="zh-CN" dirty="0"/>
                        <a:t>DAE</a:t>
                      </a:r>
                      <a:endParaRPr lang="zh-CN" altLang="en-US" dirty="0"/>
                    </a:p>
                  </a:txBody>
                  <a:tcPr anchor="ctr">
                    <a:solidFill>
                      <a:schemeClr val="accent1">
                        <a:lumMod val="60000"/>
                        <a:lumOff val="40000"/>
                      </a:schemeClr>
                    </a:solidFill>
                  </a:tcPr>
                </a:tc>
                <a:extLst>
                  <a:ext uri="{0D108BD9-81ED-4DB2-BD59-A6C34878D82A}">
                    <a16:rowId xmlns:a16="http://schemas.microsoft.com/office/drawing/2014/main" val="4062199394"/>
                  </a:ext>
                </a:extLst>
              </a:tr>
              <a:tr h="933083">
                <a:tc>
                  <a:txBody>
                    <a:bodyPr/>
                    <a:lstStyle/>
                    <a:p>
                      <a:pPr marL="0" algn="ctr" defTabSz="914400" rtl="0" eaLnBrk="1" latinLnBrk="0" hangingPunct="1"/>
                      <a:r>
                        <a:rPr lang="en-US" altLang="zh-CN" sz="1800" b="1" kern="1200" dirty="0">
                          <a:solidFill>
                            <a:schemeClr val="bg1"/>
                          </a:solidFill>
                          <a:latin typeface="+mn-lt"/>
                          <a:ea typeface="+mn-ea"/>
                          <a:cs typeface="+mn-cs"/>
                        </a:rPr>
                        <a:t>CTL</a:t>
                      </a:r>
                      <a:endParaRPr lang="zh-CN" altLang="en-US" sz="1800" b="1" kern="1200" dirty="0">
                        <a:solidFill>
                          <a:schemeClr val="bg1"/>
                        </a:solidFill>
                        <a:latin typeface="+mn-lt"/>
                        <a:ea typeface="+mn-ea"/>
                        <a:cs typeface="+mn-cs"/>
                      </a:endParaRPr>
                    </a:p>
                  </a:txBody>
                  <a:tcPr anchor="ctr">
                    <a:solidFill>
                      <a:srgbClr val="715370"/>
                    </a:solidFill>
                  </a:tcPr>
                </a:tc>
                <a:extLst>
                  <a:ext uri="{0D108BD9-81ED-4DB2-BD59-A6C34878D82A}">
                    <a16:rowId xmlns:a16="http://schemas.microsoft.com/office/drawing/2014/main" val="1965371685"/>
                  </a:ext>
                </a:extLst>
              </a:tr>
            </a:tbl>
          </a:graphicData>
        </a:graphic>
      </p:graphicFrame>
      <p:sp>
        <p:nvSpPr>
          <p:cNvPr id="33" name="等腰三角形 32">
            <a:extLst>
              <a:ext uri="{FF2B5EF4-FFF2-40B4-BE49-F238E27FC236}">
                <a16:creationId xmlns:a16="http://schemas.microsoft.com/office/drawing/2014/main" id="{D0FD9CB1-ACE6-492D-95FA-26F541F3F504}"/>
              </a:ext>
            </a:extLst>
          </p:cNvPr>
          <p:cNvSpPr/>
          <p:nvPr/>
        </p:nvSpPr>
        <p:spPr>
          <a:xfrm rot="16200000">
            <a:off x="666339" y="5285232"/>
            <a:ext cx="464706" cy="249938"/>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ACF98F5F-63B9-470D-9EA8-D1FE623161C1}"/>
              </a:ext>
            </a:extLst>
          </p:cNvPr>
          <p:cNvPicPr>
            <a:picLocks noChangeAspect="1"/>
          </p:cNvPicPr>
          <p:nvPr/>
        </p:nvPicPr>
        <p:blipFill>
          <a:blip r:embed="rId4"/>
          <a:stretch>
            <a:fillRect/>
          </a:stretch>
        </p:blipFill>
        <p:spPr>
          <a:xfrm>
            <a:off x="2155736" y="1219572"/>
            <a:ext cx="8660104" cy="4763058"/>
          </a:xfrm>
          <a:prstGeom prst="rect">
            <a:avLst/>
          </a:prstGeom>
        </p:spPr>
      </p:pic>
      <p:sp>
        <p:nvSpPr>
          <p:cNvPr id="5" name="灯片编号占位符 4">
            <a:extLst>
              <a:ext uri="{FF2B5EF4-FFF2-40B4-BE49-F238E27FC236}">
                <a16:creationId xmlns:a16="http://schemas.microsoft.com/office/drawing/2014/main" id="{71598267-3ED6-4E7F-BC1C-6B772124438C}"/>
              </a:ext>
            </a:extLst>
          </p:cNvPr>
          <p:cNvSpPr>
            <a:spLocks noGrp="1"/>
          </p:cNvSpPr>
          <p:nvPr>
            <p:ph type="sldNum" sz="quarter" idx="12"/>
          </p:nvPr>
        </p:nvSpPr>
        <p:spPr/>
        <p:txBody>
          <a:bodyPr/>
          <a:lstStyle/>
          <a:p>
            <a:fld id="{82AC959B-36DA-44CA-926B-D3617CCBB2A6}" type="slidenum">
              <a:rPr lang="zh-CN" altLang="en-US" smtClean="0"/>
              <a:t>22</a:t>
            </a:fld>
            <a:endParaRPr lang="zh-CN" altLang="en-US"/>
          </a:p>
        </p:txBody>
      </p:sp>
    </p:spTree>
    <p:extLst>
      <p:ext uri="{BB962C8B-B14F-4D97-AF65-F5344CB8AC3E}">
        <p14:creationId xmlns:p14="http://schemas.microsoft.com/office/powerpoint/2010/main" val="4280280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1181528" y="254295"/>
            <a:ext cx="6830037" cy="584775"/>
          </a:xfrm>
          <a:prstGeom prst="rect">
            <a:avLst/>
          </a:prstGeom>
          <a:noFill/>
        </p:spPr>
        <p:txBody>
          <a:bodyPr wrap="square" rtlCol="0">
            <a:spAutoFit/>
          </a:bodyPr>
          <a:lstStyle/>
          <a:p>
            <a:r>
              <a:rPr lang="en-US" altLang="zh-CN" sz="3200" spc="600" dirty="0">
                <a:cs typeface="+mn-ea"/>
                <a:sym typeface="+mn-lt"/>
              </a:rPr>
              <a:t>Overview</a:t>
            </a:r>
            <a:r>
              <a:rPr lang="zh-CN" altLang="en-US" sz="3200" spc="600" dirty="0">
                <a:cs typeface="+mn-ea"/>
                <a:sym typeface="+mn-lt"/>
              </a:rPr>
              <a:t>：</a:t>
            </a:r>
            <a:r>
              <a:rPr lang="en-US" altLang="zh-CN" sz="3200" spc="600" dirty="0">
                <a:cs typeface="+mn-ea"/>
                <a:sym typeface="+mn-lt"/>
              </a:rPr>
              <a:t>Extensions </a:t>
            </a:r>
            <a:endParaRPr lang="zh-CN" altLang="en-US" sz="3200" spc="600" dirty="0">
              <a:cs typeface="+mn-ea"/>
              <a:sym typeface="+mn-lt"/>
            </a:endParaRPr>
          </a:p>
        </p:txBody>
      </p:sp>
      <p:graphicFrame>
        <p:nvGraphicFramePr>
          <p:cNvPr id="28" name="表格 31">
            <a:extLst>
              <a:ext uri="{FF2B5EF4-FFF2-40B4-BE49-F238E27FC236}">
                <a16:creationId xmlns:a16="http://schemas.microsoft.com/office/drawing/2014/main" id="{41FE22FC-368D-48FF-A654-FB2A74F8A441}"/>
              </a:ext>
            </a:extLst>
          </p:cNvPr>
          <p:cNvGraphicFramePr>
            <a:graphicFrameLocks noGrp="1"/>
          </p:cNvGraphicFramePr>
          <p:nvPr/>
        </p:nvGraphicFramePr>
        <p:xfrm>
          <a:off x="0" y="1219572"/>
          <a:ext cx="1649186" cy="4665415"/>
        </p:xfrm>
        <a:graphic>
          <a:graphicData uri="http://schemas.openxmlformats.org/drawingml/2006/table">
            <a:tbl>
              <a:tblPr firstRow="1" bandRow="1">
                <a:tableStyleId>{5C22544A-7EE6-4342-B048-85BDC9FD1C3A}</a:tableStyleId>
              </a:tblPr>
              <a:tblGrid>
                <a:gridCol w="1649186">
                  <a:extLst>
                    <a:ext uri="{9D8B030D-6E8A-4147-A177-3AD203B41FA5}">
                      <a16:colId xmlns:a16="http://schemas.microsoft.com/office/drawing/2014/main" val="1542261902"/>
                    </a:ext>
                  </a:extLst>
                </a:gridCol>
              </a:tblGrid>
              <a:tr h="933083">
                <a:tc>
                  <a:txBody>
                    <a:bodyPr/>
                    <a:lstStyle/>
                    <a:p>
                      <a:pPr algn="ctr"/>
                      <a:r>
                        <a:rPr lang="en-US" altLang="zh-CN" sz="1800" b="1" kern="1200" dirty="0">
                          <a:solidFill>
                            <a:schemeClr val="bg1"/>
                          </a:solidFill>
                          <a:latin typeface="+mn-lt"/>
                          <a:ea typeface="+mn-ea"/>
                          <a:cs typeface="+mn-cs"/>
                        </a:rPr>
                        <a:t>Knowledge-enriched</a:t>
                      </a:r>
                      <a:endParaRPr lang="zh-CN" altLang="en-US" sz="1800" b="1" kern="1200" dirty="0">
                        <a:solidFill>
                          <a:schemeClr val="bg1"/>
                        </a:solidFill>
                        <a:latin typeface="+mn-lt"/>
                        <a:ea typeface="+mn-ea"/>
                        <a:cs typeface="+mn-cs"/>
                      </a:endParaRPr>
                    </a:p>
                  </a:txBody>
                  <a:tcPr anchor="ctr">
                    <a:solidFill>
                      <a:schemeClr val="tx2">
                        <a:lumMod val="75000"/>
                      </a:schemeClr>
                    </a:solidFill>
                  </a:tcPr>
                </a:tc>
                <a:extLst>
                  <a:ext uri="{0D108BD9-81ED-4DB2-BD59-A6C34878D82A}">
                    <a16:rowId xmlns:a16="http://schemas.microsoft.com/office/drawing/2014/main" val="3189541892"/>
                  </a:ext>
                </a:extLst>
              </a:tr>
              <a:tr h="933083">
                <a:tc>
                  <a:txBody>
                    <a:bodyPr/>
                    <a:lstStyle/>
                    <a:p>
                      <a:pPr algn="ctr"/>
                      <a:r>
                        <a:rPr lang="en-US" altLang="zh-CN" dirty="0"/>
                        <a:t>Multi-lingual</a:t>
                      </a:r>
                      <a:endParaRPr lang="zh-CN" altLang="en-US" dirty="0"/>
                    </a:p>
                  </a:txBody>
                  <a:tcPr anchor="ctr">
                    <a:solidFill>
                      <a:schemeClr val="tx2">
                        <a:lumMod val="60000"/>
                        <a:lumOff val="40000"/>
                      </a:schemeClr>
                    </a:solidFill>
                  </a:tcPr>
                </a:tc>
                <a:extLst>
                  <a:ext uri="{0D108BD9-81ED-4DB2-BD59-A6C34878D82A}">
                    <a16:rowId xmlns:a16="http://schemas.microsoft.com/office/drawing/2014/main" val="2280989540"/>
                  </a:ext>
                </a:extLst>
              </a:tr>
              <a:tr h="933083">
                <a:tc>
                  <a:txBody>
                    <a:bodyPr/>
                    <a:lstStyle/>
                    <a:p>
                      <a:pPr algn="ctr"/>
                      <a:r>
                        <a:rPr lang="en-US" altLang="zh-CN" dirty="0"/>
                        <a:t>Multi-modal</a:t>
                      </a:r>
                      <a:endParaRPr lang="zh-CN" altLang="en-US" dirty="0"/>
                    </a:p>
                  </a:txBody>
                  <a:tcPr anchor="ctr">
                    <a:solidFill>
                      <a:schemeClr val="tx2">
                        <a:lumMod val="60000"/>
                        <a:lumOff val="40000"/>
                      </a:schemeClr>
                    </a:solidFill>
                  </a:tcPr>
                </a:tc>
                <a:extLst>
                  <a:ext uri="{0D108BD9-81ED-4DB2-BD59-A6C34878D82A}">
                    <a16:rowId xmlns:a16="http://schemas.microsoft.com/office/drawing/2014/main" val="4259463966"/>
                  </a:ext>
                </a:extLst>
              </a:tr>
              <a:tr h="933083">
                <a:tc>
                  <a:txBody>
                    <a:bodyPr/>
                    <a:lstStyle/>
                    <a:p>
                      <a:pPr algn="ctr"/>
                      <a:r>
                        <a:rPr lang="en-US" altLang="zh-CN" dirty="0"/>
                        <a:t>Task-specific</a:t>
                      </a:r>
                      <a:endParaRPr lang="zh-CN" altLang="en-US" dirty="0"/>
                    </a:p>
                  </a:txBody>
                  <a:tcPr anchor="ctr">
                    <a:solidFill>
                      <a:schemeClr val="tx2">
                        <a:lumMod val="60000"/>
                        <a:lumOff val="40000"/>
                      </a:schemeClr>
                    </a:solidFill>
                  </a:tcPr>
                </a:tc>
                <a:extLst>
                  <a:ext uri="{0D108BD9-81ED-4DB2-BD59-A6C34878D82A}">
                    <a16:rowId xmlns:a16="http://schemas.microsoft.com/office/drawing/2014/main" val="4062199394"/>
                  </a:ext>
                </a:extLst>
              </a:tr>
              <a:tr h="9330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Compression</a:t>
                      </a:r>
                      <a:endParaRPr lang="zh-CN" altLang="en-US" dirty="0"/>
                    </a:p>
                    <a:p>
                      <a:pPr marL="0" algn="ctr" defTabSz="914400" rtl="0" eaLnBrk="1" latinLnBrk="0" hangingPunct="1"/>
                      <a:endParaRPr lang="zh-CN" altLang="en-US" sz="1800" b="1" kern="1200" dirty="0">
                        <a:solidFill>
                          <a:schemeClr val="bg1"/>
                        </a:solidFill>
                        <a:latin typeface="+mn-lt"/>
                        <a:ea typeface="+mn-ea"/>
                        <a:cs typeface="+mn-cs"/>
                      </a:endParaRPr>
                    </a:p>
                  </a:txBody>
                  <a:tcPr anchor="ctr">
                    <a:solidFill>
                      <a:schemeClr val="tx2">
                        <a:lumMod val="60000"/>
                        <a:lumOff val="40000"/>
                      </a:schemeClr>
                    </a:solidFill>
                  </a:tcPr>
                </a:tc>
                <a:extLst>
                  <a:ext uri="{0D108BD9-81ED-4DB2-BD59-A6C34878D82A}">
                    <a16:rowId xmlns:a16="http://schemas.microsoft.com/office/drawing/2014/main" val="1965371685"/>
                  </a:ext>
                </a:extLst>
              </a:tr>
            </a:tbl>
          </a:graphicData>
        </a:graphic>
      </p:graphicFrame>
      <p:sp>
        <p:nvSpPr>
          <p:cNvPr id="29" name="等腰三角形 28">
            <a:extLst>
              <a:ext uri="{FF2B5EF4-FFF2-40B4-BE49-F238E27FC236}">
                <a16:creationId xmlns:a16="http://schemas.microsoft.com/office/drawing/2014/main" id="{C47238F0-6DBD-4367-8F80-219F22C5BC2D}"/>
              </a:ext>
            </a:extLst>
          </p:cNvPr>
          <p:cNvSpPr/>
          <p:nvPr/>
        </p:nvSpPr>
        <p:spPr>
          <a:xfrm rot="16200000">
            <a:off x="1371706" y="1539595"/>
            <a:ext cx="285331" cy="246186"/>
          </a:xfrm>
          <a:prstGeom prst="triangle">
            <a:avLst/>
          </a:prstGeom>
          <a:solidFill>
            <a:schemeClr val="bg1">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D143336F-C54F-4DB3-845F-229C7C539975}"/>
              </a:ext>
            </a:extLst>
          </p:cNvPr>
          <p:cNvSpPr>
            <a:spLocks noGrp="1"/>
          </p:cNvSpPr>
          <p:nvPr>
            <p:ph type="sldNum" sz="quarter" idx="12"/>
          </p:nvPr>
        </p:nvSpPr>
        <p:spPr/>
        <p:txBody>
          <a:bodyPr/>
          <a:lstStyle/>
          <a:p>
            <a:fld id="{82AC959B-36DA-44CA-926B-D3617CCBB2A6}" type="slidenum">
              <a:rPr lang="zh-CN" altLang="en-US" smtClean="0"/>
              <a:t>23</a:t>
            </a:fld>
            <a:endParaRPr lang="zh-CN" altLang="en-US"/>
          </a:p>
        </p:txBody>
      </p:sp>
      <p:sp>
        <p:nvSpPr>
          <p:cNvPr id="6" name="矩形 5">
            <a:extLst>
              <a:ext uri="{FF2B5EF4-FFF2-40B4-BE49-F238E27FC236}">
                <a16:creationId xmlns:a16="http://schemas.microsoft.com/office/drawing/2014/main" id="{2CB6B809-0222-438D-80B1-C8AF4DFD4F5A}"/>
              </a:ext>
            </a:extLst>
          </p:cNvPr>
          <p:cNvSpPr/>
          <p:nvPr/>
        </p:nvSpPr>
        <p:spPr>
          <a:xfrm>
            <a:off x="2524724" y="1662688"/>
            <a:ext cx="8465821" cy="884473"/>
          </a:xfrm>
          <a:prstGeom prst="rect">
            <a:avLst/>
          </a:prstGeom>
        </p:spPr>
        <p:txBody>
          <a:bodyPr wrap="square">
            <a:spAutoFit/>
          </a:bodyPr>
          <a:lstStyle/>
          <a:p>
            <a:pPr>
              <a:lnSpc>
                <a:spcPct val="150000"/>
              </a:lnSpc>
            </a:pPr>
            <a:r>
              <a:rPr lang="zh-CN" altLang="en-US" dirty="0"/>
              <a:t>起因：从通用的大型文本语料库中学习通用语言表示，但缺乏领域特定的知识。</a:t>
            </a:r>
            <a:endParaRPr lang="en-US" altLang="zh-CN" dirty="0"/>
          </a:p>
          <a:p>
            <a:pPr>
              <a:lnSpc>
                <a:spcPct val="150000"/>
              </a:lnSpc>
            </a:pPr>
            <a:r>
              <a:rPr lang="zh-CN" altLang="en-US" dirty="0"/>
              <a:t>可加入的外部知识范围从语言学，语义，常识，事实，到具体领域的知识。</a:t>
            </a:r>
          </a:p>
        </p:txBody>
      </p:sp>
      <p:sp>
        <p:nvSpPr>
          <p:cNvPr id="4" name="矩形 3">
            <a:extLst>
              <a:ext uri="{FF2B5EF4-FFF2-40B4-BE49-F238E27FC236}">
                <a16:creationId xmlns:a16="http://schemas.microsoft.com/office/drawing/2014/main" id="{0D7DFBF6-4609-47D7-85A2-3066CBE98804}"/>
              </a:ext>
            </a:extLst>
          </p:cNvPr>
          <p:cNvSpPr/>
          <p:nvPr/>
        </p:nvSpPr>
        <p:spPr>
          <a:xfrm>
            <a:off x="4924846" y="1097604"/>
            <a:ext cx="3062057" cy="461665"/>
          </a:xfrm>
          <a:prstGeom prst="rect">
            <a:avLst/>
          </a:prstGeom>
        </p:spPr>
        <p:txBody>
          <a:bodyPr wrap="none">
            <a:spAutoFit/>
          </a:bodyPr>
          <a:lstStyle/>
          <a:p>
            <a:r>
              <a:rPr lang="en-US" altLang="zh-CN" sz="2400" b="1" dirty="0">
                <a:solidFill>
                  <a:schemeClr val="accent5">
                    <a:lumMod val="75000"/>
                  </a:schemeClr>
                </a:solidFill>
              </a:rPr>
              <a:t>Knowledge-enriched</a:t>
            </a:r>
          </a:p>
        </p:txBody>
      </p:sp>
      <p:graphicFrame>
        <p:nvGraphicFramePr>
          <p:cNvPr id="8" name="图示 7">
            <a:extLst>
              <a:ext uri="{FF2B5EF4-FFF2-40B4-BE49-F238E27FC236}">
                <a16:creationId xmlns:a16="http://schemas.microsoft.com/office/drawing/2014/main" id="{B3BF1F42-C6B7-4C86-B41B-7F1EA234A259}"/>
              </a:ext>
            </a:extLst>
          </p:cNvPr>
          <p:cNvGraphicFramePr/>
          <p:nvPr>
            <p:extLst>
              <p:ext uri="{D42A27DB-BD31-4B8C-83A1-F6EECF244321}">
                <p14:modId xmlns:p14="http://schemas.microsoft.com/office/powerpoint/2010/main" val="2403289370"/>
              </p:ext>
            </p:extLst>
          </p:nvPr>
        </p:nvGraphicFramePr>
        <p:xfrm>
          <a:off x="1649186" y="2625761"/>
          <a:ext cx="10301986" cy="36235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6421497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1181528" y="254295"/>
            <a:ext cx="6830037" cy="584775"/>
          </a:xfrm>
          <a:prstGeom prst="rect">
            <a:avLst/>
          </a:prstGeom>
          <a:noFill/>
        </p:spPr>
        <p:txBody>
          <a:bodyPr wrap="square" rtlCol="0">
            <a:spAutoFit/>
          </a:bodyPr>
          <a:lstStyle/>
          <a:p>
            <a:r>
              <a:rPr lang="en-US" altLang="zh-CN" sz="3200" spc="600" dirty="0">
                <a:cs typeface="+mn-ea"/>
                <a:sym typeface="+mn-lt"/>
              </a:rPr>
              <a:t>Overview</a:t>
            </a:r>
            <a:r>
              <a:rPr lang="zh-CN" altLang="en-US" sz="3200" spc="600" dirty="0">
                <a:cs typeface="+mn-ea"/>
                <a:sym typeface="+mn-lt"/>
              </a:rPr>
              <a:t>：</a:t>
            </a:r>
            <a:r>
              <a:rPr lang="en-US" altLang="zh-CN" sz="3200" spc="600" dirty="0">
                <a:cs typeface="+mn-ea"/>
                <a:sym typeface="+mn-lt"/>
              </a:rPr>
              <a:t>Extensions </a:t>
            </a:r>
            <a:endParaRPr lang="zh-CN" altLang="en-US" sz="3200" spc="600" dirty="0">
              <a:cs typeface="+mn-ea"/>
              <a:sym typeface="+mn-lt"/>
            </a:endParaRPr>
          </a:p>
        </p:txBody>
      </p:sp>
      <p:graphicFrame>
        <p:nvGraphicFramePr>
          <p:cNvPr id="28" name="表格 31">
            <a:extLst>
              <a:ext uri="{FF2B5EF4-FFF2-40B4-BE49-F238E27FC236}">
                <a16:creationId xmlns:a16="http://schemas.microsoft.com/office/drawing/2014/main" id="{41FE22FC-368D-48FF-A654-FB2A74F8A441}"/>
              </a:ext>
            </a:extLst>
          </p:cNvPr>
          <p:cNvGraphicFramePr>
            <a:graphicFrameLocks noGrp="1"/>
          </p:cNvGraphicFramePr>
          <p:nvPr>
            <p:extLst>
              <p:ext uri="{D42A27DB-BD31-4B8C-83A1-F6EECF244321}">
                <p14:modId xmlns:p14="http://schemas.microsoft.com/office/powerpoint/2010/main" val="1569921371"/>
              </p:ext>
            </p:extLst>
          </p:nvPr>
        </p:nvGraphicFramePr>
        <p:xfrm>
          <a:off x="0" y="1219572"/>
          <a:ext cx="1649186" cy="4665415"/>
        </p:xfrm>
        <a:graphic>
          <a:graphicData uri="http://schemas.openxmlformats.org/drawingml/2006/table">
            <a:tbl>
              <a:tblPr firstRow="1" bandRow="1">
                <a:tableStyleId>{5C22544A-7EE6-4342-B048-85BDC9FD1C3A}</a:tableStyleId>
              </a:tblPr>
              <a:tblGrid>
                <a:gridCol w="1649186">
                  <a:extLst>
                    <a:ext uri="{9D8B030D-6E8A-4147-A177-3AD203B41FA5}">
                      <a16:colId xmlns:a16="http://schemas.microsoft.com/office/drawing/2014/main" val="1542261902"/>
                    </a:ext>
                  </a:extLst>
                </a:gridCol>
              </a:tblGrid>
              <a:tr h="933083">
                <a:tc>
                  <a:txBody>
                    <a:bodyPr/>
                    <a:lstStyle/>
                    <a:p>
                      <a:pPr algn="ctr"/>
                      <a:r>
                        <a:rPr lang="en-US" altLang="zh-CN" sz="1800" b="0" kern="1200" dirty="0">
                          <a:solidFill>
                            <a:schemeClr val="dk1"/>
                          </a:solidFill>
                          <a:latin typeface="+mn-lt"/>
                          <a:ea typeface="+mn-ea"/>
                          <a:cs typeface="+mn-cs"/>
                        </a:rPr>
                        <a:t>Knowledge-enriched</a:t>
                      </a:r>
                      <a:endParaRPr lang="zh-CN" altLang="en-US" sz="1800" b="0" kern="1200" dirty="0">
                        <a:solidFill>
                          <a:schemeClr val="dk1"/>
                        </a:solidFill>
                        <a:latin typeface="+mn-lt"/>
                        <a:ea typeface="+mn-ea"/>
                        <a:cs typeface="+mn-cs"/>
                      </a:endParaRPr>
                    </a:p>
                  </a:txBody>
                  <a:tcPr anchor="ctr">
                    <a:solidFill>
                      <a:schemeClr val="tx2">
                        <a:lumMod val="60000"/>
                        <a:lumOff val="40000"/>
                      </a:schemeClr>
                    </a:solidFill>
                  </a:tcPr>
                </a:tc>
                <a:extLst>
                  <a:ext uri="{0D108BD9-81ED-4DB2-BD59-A6C34878D82A}">
                    <a16:rowId xmlns:a16="http://schemas.microsoft.com/office/drawing/2014/main" val="3189541892"/>
                  </a:ext>
                </a:extLst>
              </a:tr>
              <a:tr h="933083">
                <a:tc>
                  <a:txBody>
                    <a:bodyPr/>
                    <a:lstStyle/>
                    <a:p>
                      <a:pPr marL="0" algn="ctr" defTabSz="914400" rtl="0" eaLnBrk="1" latinLnBrk="0" hangingPunct="1"/>
                      <a:r>
                        <a:rPr lang="en-US" altLang="zh-CN" sz="1800" b="1" kern="1200" dirty="0">
                          <a:solidFill>
                            <a:schemeClr val="bg1"/>
                          </a:solidFill>
                          <a:latin typeface="+mn-lt"/>
                          <a:ea typeface="+mn-ea"/>
                          <a:cs typeface="+mn-cs"/>
                        </a:rPr>
                        <a:t>Multi-lingual</a:t>
                      </a:r>
                      <a:endParaRPr lang="zh-CN" altLang="en-US" sz="1800" b="1" kern="1200" dirty="0">
                        <a:solidFill>
                          <a:schemeClr val="bg1"/>
                        </a:solidFill>
                        <a:latin typeface="+mn-lt"/>
                        <a:ea typeface="+mn-ea"/>
                        <a:cs typeface="+mn-cs"/>
                      </a:endParaRPr>
                    </a:p>
                  </a:txBody>
                  <a:tcPr anchor="ctr">
                    <a:solidFill>
                      <a:schemeClr val="tx2">
                        <a:lumMod val="75000"/>
                      </a:schemeClr>
                    </a:solidFill>
                  </a:tcPr>
                </a:tc>
                <a:extLst>
                  <a:ext uri="{0D108BD9-81ED-4DB2-BD59-A6C34878D82A}">
                    <a16:rowId xmlns:a16="http://schemas.microsoft.com/office/drawing/2014/main" val="2280989540"/>
                  </a:ext>
                </a:extLst>
              </a:tr>
              <a:tr h="933083">
                <a:tc>
                  <a:txBody>
                    <a:bodyPr/>
                    <a:lstStyle/>
                    <a:p>
                      <a:pPr algn="ctr"/>
                      <a:r>
                        <a:rPr lang="en-US" altLang="zh-CN" dirty="0"/>
                        <a:t>Multi-modal</a:t>
                      </a:r>
                      <a:endParaRPr lang="zh-CN" altLang="en-US" dirty="0"/>
                    </a:p>
                  </a:txBody>
                  <a:tcPr anchor="ctr">
                    <a:solidFill>
                      <a:schemeClr val="tx2">
                        <a:lumMod val="60000"/>
                        <a:lumOff val="40000"/>
                      </a:schemeClr>
                    </a:solidFill>
                  </a:tcPr>
                </a:tc>
                <a:extLst>
                  <a:ext uri="{0D108BD9-81ED-4DB2-BD59-A6C34878D82A}">
                    <a16:rowId xmlns:a16="http://schemas.microsoft.com/office/drawing/2014/main" val="4259463966"/>
                  </a:ext>
                </a:extLst>
              </a:tr>
              <a:tr h="933083">
                <a:tc>
                  <a:txBody>
                    <a:bodyPr/>
                    <a:lstStyle/>
                    <a:p>
                      <a:pPr algn="ctr"/>
                      <a:r>
                        <a:rPr lang="en-US" altLang="zh-CN" dirty="0"/>
                        <a:t>Task-specific</a:t>
                      </a:r>
                      <a:endParaRPr lang="zh-CN" altLang="en-US" dirty="0"/>
                    </a:p>
                  </a:txBody>
                  <a:tcPr anchor="ctr">
                    <a:solidFill>
                      <a:schemeClr val="tx2">
                        <a:lumMod val="60000"/>
                        <a:lumOff val="40000"/>
                      </a:schemeClr>
                    </a:solidFill>
                  </a:tcPr>
                </a:tc>
                <a:extLst>
                  <a:ext uri="{0D108BD9-81ED-4DB2-BD59-A6C34878D82A}">
                    <a16:rowId xmlns:a16="http://schemas.microsoft.com/office/drawing/2014/main" val="4062199394"/>
                  </a:ext>
                </a:extLst>
              </a:tr>
              <a:tr h="9330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Compression</a:t>
                      </a:r>
                      <a:endParaRPr lang="zh-CN" altLang="en-US" dirty="0"/>
                    </a:p>
                    <a:p>
                      <a:pPr marL="0" algn="ctr" defTabSz="914400" rtl="0" eaLnBrk="1" latinLnBrk="0" hangingPunct="1"/>
                      <a:endParaRPr lang="zh-CN" altLang="en-US" sz="1800" b="1" kern="1200" dirty="0">
                        <a:solidFill>
                          <a:schemeClr val="bg1"/>
                        </a:solidFill>
                        <a:latin typeface="+mn-lt"/>
                        <a:ea typeface="+mn-ea"/>
                        <a:cs typeface="+mn-cs"/>
                      </a:endParaRPr>
                    </a:p>
                  </a:txBody>
                  <a:tcPr anchor="ctr">
                    <a:solidFill>
                      <a:schemeClr val="tx2">
                        <a:lumMod val="60000"/>
                        <a:lumOff val="40000"/>
                      </a:schemeClr>
                    </a:solidFill>
                  </a:tcPr>
                </a:tc>
                <a:extLst>
                  <a:ext uri="{0D108BD9-81ED-4DB2-BD59-A6C34878D82A}">
                    <a16:rowId xmlns:a16="http://schemas.microsoft.com/office/drawing/2014/main" val="1965371685"/>
                  </a:ext>
                </a:extLst>
              </a:tr>
            </a:tbl>
          </a:graphicData>
        </a:graphic>
      </p:graphicFrame>
      <p:sp>
        <p:nvSpPr>
          <p:cNvPr id="29" name="等腰三角形 28">
            <a:extLst>
              <a:ext uri="{FF2B5EF4-FFF2-40B4-BE49-F238E27FC236}">
                <a16:creationId xmlns:a16="http://schemas.microsoft.com/office/drawing/2014/main" id="{C47238F0-6DBD-4367-8F80-219F22C5BC2D}"/>
              </a:ext>
            </a:extLst>
          </p:cNvPr>
          <p:cNvSpPr/>
          <p:nvPr/>
        </p:nvSpPr>
        <p:spPr>
          <a:xfrm rot="16200000">
            <a:off x="1420481" y="2526216"/>
            <a:ext cx="238440" cy="218973"/>
          </a:xfrm>
          <a:prstGeom prst="triangle">
            <a:avLst/>
          </a:prstGeom>
          <a:solidFill>
            <a:schemeClr val="bg1">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D46CD64E-FA80-41D3-952A-920C7BA1BC75}"/>
              </a:ext>
            </a:extLst>
          </p:cNvPr>
          <p:cNvSpPr>
            <a:spLocks noGrp="1"/>
          </p:cNvSpPr>
          <p:nvPr>
            <p:ph type="sldNum" sz="quarter" idx="12"/>
          </p:nvPr>
        </p:nvSpPr>
        <p:spPr/>
        <p:txBody>
          <a:bodyPr/>
          <a:lstStyle/>
          <a:p>
            <a:fld id="{82AC959B-36DA-44CA-926B-D3617CCBB2A6}" type="slidenum">
              <a:rPr lang="zh-CN" altLang="en-US" smtClean="0"/>
              <a:t>24</a:t>
            </a:fld>
            <a:endParaRPr lang="zh-CN" altLang="en-US"/>
          </a:p>
        </p:txBody>
      </p:sp>
      <p:pic>
        <p:nvPicPr>
          <p:cNvPr id="5" name="图片 4">
            <a:extLst>
              <a:ext uri="{FF2B5EF4-FFF2-40B4-BE49-F238E27FC236}">
                <a16:creationId xmlns:a16="http://schemas.microsoft.com/office/drawing/2014/main" id="{E05DCCE5-5651-4631-BB92-AC67203BB5AC}"/>
              </a:ext>
            </a:extLst>
          </p:cNvPr>
          <p:cNvPicPr>
            <a:picLocks noChangeAspect="1"/>
          </p:cNvPicPr>
          <p:nvPr/>
        </p:nvPicPr>
        <p:blipFill rotWithShape="1">
          <a:blip r:embed="rId4"/>
          <a:srcRect l="1171" t="598"/>
          <a:stretch/>
        </p:blipFill>
        <p:spPr>
          <a:xfrm>
            <a:off x="3167492" y="4126790"/>
            <a:ext cx="5170971" cy="740626"/>
          </a:xfrm>
          <a:prstGeom prst="rect">
            <a:avLst/>
          </a:prstGeom>
        </p:spPr>
      </p:pic>
      <p:sp>
        <p:nvSpPr>
          <p:cNvPr id="6" name="文本框 5">
            <a:extLst>
              <a:ext uri="{FF2B5EF4-FFF2-40B4-BE49-F238E27FC236}">
                <a16:creationId xmlns:a16="http://schemas.microsoft.com/office/drawing/2014/main" id="{8D47193B-76A0-4174-876C-B3FCB76629CB}"/>
              </a:ext>
            </a:extLst>
          </p:cNvPr>
          <p:cNvSpPr txBox="1"/>
          <p:nvPr/>
        </p:nvSpPr>
        <p:spPr>
          <a:xfrm>
            <a:off x="2840594" y="1925927"/>
            <a:ext cx="8446613" cy="1754326"/>
          </a:xfrm>
          <a:prstGeom prst="rect">
            <a:avLst/>
          </a:prstGeom>
          <a:noFill/>
        </p:spPr>
        <p:txBody>
          <a:bodyPr wrap="square" rtlCol="0">
            <a:spAutoFit/>
          </a:bodyPr>
          <a:lstStyle/>
          <a:p>
            <a:pPr marL="285750" indent="-285750">
              <a:buFont typeface="Wingdings" panose="05000000000000000000" pitchFamily="2" charset="2"/>
              <a:buChar char="l"/>
            </a:pPr>
            <a:r>
              <a:rPr lang="en-US" altLang="zh-CN" b="1" dirty="0">
                <a:solidFill>
                  <a:schemeClr val="accent6">
                    <a:lumMod val="75000"/>
                  </a:schemeClr>
                </a:solidFill>
              </a:rPr>
              <a:t>XLU</a:t>
            </a:r>
            <a:r>
              <a:rPr lang="zh-CN" altLang="en-US" b="1" dirty="0">
                <a:solidFill>
                  <a:schemeClr val="accent6">
                    <a:lumMod val="75000"/>
                  </a:schemeClr>
                </a:solidFill>
              </a:rPr>
              <a:t>跨语言理解：</a:t>
            </a:r>
            <a:endParaRPr lang="en-US" altLang="zh-CN" b="1" dirty="0">
              <a:solidFill>
                <a:schemeClr val="accent6">
                  <a:lumMod val="75000"/>
                </a:schemeClr>
              </a:solidFill>
            </a:endParaRPr>
          </a:p>
          <a:p>
            <a:pPr lvl="1"/>
            <a:r>
              <a:rPr lang="zh-CN" altLang="en-US" dirty="0"/>
              <a:t>将多个语言的文本投射在一个语义空间；</a:t>
            </a:r>
            <a:endParaRPr lang="en-US" altLang="zh-CN" dirty="0"/>
          </a:p>
          <a:p>
            <a:endParaRPr lang="en-US" altLang="zh-CN" dirty="0"/>
          </a:p>
          <a:p>
            <a:pPr marL="285750" indent="-285750">
              <a:buFont typeface="Wingdings" panose="05000000000000000000" pitchFamily="2" charset="2"/>
              <a:buChar char="l"/>
            </a:pPr>
            <a:r>
              <a:rPr lang="en-US" altLang="zh-CN" b="1" dirty="0">
                <a:solidFill>
                  <a:schemeClr val="accent6">
                    <a:lumMod val="75000"/>
                  </a:schemeClr>
                </a:solidFill>
              </a:rPr>
              <a:t>XLG</a:t>
            </a:r>
            <a:r>
              <a:rPr lang="zh-CN" altLang="en-US" b="1" dirty="0">
                <a:solidFill>
                  <a:schemeClr val="accent6">
                    <a:lumMod val="75000"/>
                  </a:schemeClr>
                </a:solidFill>
              </a:rPr>
              <a:t>跨语言生成</a:t>
            </a:r>
            <a:r>
              <a:rPr lang="en-US" altLang="zh-CN" b="1" dirty="0">
                <a:solidFill>
                  <a:schemeClr val="accent6">
                    <a:lumMod val="75000"/>
                  </a:schemeClr>
                </a:solidFill>
              </a:rPr>
              <a:t>:</a:t>
            </a:r>
          </a:p>
          <a:p>
            <a:pPr lvl="1"/>
            <a:r>
              <a:rPr lang="zh-CN" altLang="en-US" dirty="0"/>
              <a:t>从输入文本中生成各个语言的文本，例如机器翻译或跨语言摘要；</a:t>
            </a:r>
            <a:endParaRPr lang="en-US" altLang="zh-CN" dirty="0"/>
          </a:p>
          <a:p>
            <a:endParaRPr lang="zh-CN" altLang="en-US" dirty="0"/>
          </a:p>
        </p:txBody>
      </p:sp>
      <p:sp>
        <p:nvSpPr>
          <p:cNvPr id="9" name="矩形 8">
            <a:extLst>
              <a:ext uri="{FF2B5EF4-FFF2-40B4-BE49-F238E27FC236}">
                <a16:creationId xmlns:a16="http://schemas.microsoft.com/office/drawing/2014/main" id="{F2CDFFE1-5C93-4BE2-8A69-26BD1A732E68}"/>
              </a:ext>
            </a:extLst>
          </p:cNvPr>
          <p:cNvSpPr/>
          <p:nvPr/>
        </p:nvSpPr>
        <p:spPr>
          <a:xfrm>
            <a:off x="5268613" y="1017725"/>
            <a:ext cx="1923925" cy="461665"/>
          </a:xfrm>
          <a:prstGeom prst="rect">
            <a:avLst/>
          </a:prstGeom>
        </p:spPr>
        <p:txBody>
          <a:bodyPr wrap="none">
            <a:spAutoFit/>
          </a:bodyPr>
          <a:lstStyle/>
          <a:p>
            <a:pPr algn="ctr"/>
            <a:r>
              <a:rPr lang="en-US" altLang="zh-CN" sz="2400" b="1" dirty="0">
                <a:solidFill>
                  <a:schemeClr val="accent5">
                    <a:lumMod val="75000"/>
                  </a:schemeClr>
                </a:solidFill>
              </a:rPr>
              <a:t>Multi-lingual</a:t>
            </a:r>
            <a:endParaRPr lang="zh-CN" altLang="en-US" sz="2400" b="1" dirty="0">
              <a:solidFill>
                <a:schemeClr val="accent5">
                  <a:lumMod val="75000"/>
                </a:schemeClr>
              </a:solidFill>
            </a:endParaRPr>
          </a:p>
        </p:txBody>
      </p:sp>
    </p:spTree>
    <p:extLst>
      <p:ext uri="{BB962C8B-B14F-4D97-AF65-F5344CB8AC3E}">
        <p14:creationId xmlns:p14="http://schemas.microsoft.com/office/powerpoint/2010/main" val="3325912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1181528" y="254295"/>
            <a:ext cx="6830037" cy="584775"/>
          </a:xfrm>
          <a:prstGeom prst="rect">
            <a:avLst/>
          </a:prstGeom>
          <a:noFill/>
        </p:spPr>
        <p:txBody>
          <a:bodyPr wrap="square" rtlCol="0">
            <a:spAutoFit/>
          </a:bodyPr>
          <a:lstStyle/>
          <a:p>
            <a:r>
              <a:rPr lang="en-US" altLang="zh-CN" sz="3200" spc="600" dirty="0">
                <a:cs typeface="+mn-ea"/>
                <a:sym typeface="+mn-lt"/>
              </a:rPr>
              <a:t>Overview</a:t>
            </a:r>
            <a:r>
              <a:rPr lang="zh-CN" altLang="en-US" sz="3200" spc="600" dirty="0">
                <a:cs typeface="+mn-ea"/>
                <a:sym typeface="+mn-lt"/>
              </a:rPr>
              <a:t>：</a:t>
            </a:r>
            <a:r>
              <a:rPr lang="en-US" altLang="zh-CN" sz="3200" spc="600" dirty="0">
                <a:cs typeface="+mn-ea"/>
                <a:sym typeface="+mn-lt"/>
              </a:rPr>
              <a:t>Extensions </a:t>
            </a:r>
            <a:endParaRPr lang="zh-CN" altLang="en-US" sz="3200" spc="600" dirty="0">
              <a:cs typeface="+mn-ea"/>
              <a:sym typeface="+mn-lt"/>
            </a:endParaRPr>
          </a:p>
        </p:txBody>
      </p:sp>
      <p:graphicFrame>
        <p:nvGraphicFramePr>
          <p:cNvPr id="28" name="表格 31">
            <a:extLst>
              <a:ext uri="{FF2B5EF4-FFF2-40B4-BE49-F238E27FC236}">
                <a16:creationId xmlns:a16="http://schemas.microsoft.com/office/drawing/2014/main" id="{41FE22FC-368D-48FF-A654-FB2A74F8A441}"/>
              </a:ext>
            </a:extLst>
          </p:cNvPr>
          <p:cNvGraphicFramePr>
            <a:graphicFrameLocks noGrp="1"/>
          </p:cNvGraphicFramePr>
          <p:nvPr>
            <p:extLst>
              <p:ext uri="{D42A27DB-BD31-4B8C-83A1-F6EECF244321}">
                <p14:modId xmlns:p14="http://schemas.microsoft.com/office/powerpoint/2010/main" val="1615552595"/>
              </p:ext>
            </p:extLst>
          </p:nvPr>
        </p:nvGraphicFramePr>
        <p:xfrm>
          <a:off x="0" y="1219572"/>
          <a:ext cx="1649186" cy="4665415"/>
        </p:xfrm>
        <a:graphic>
          <a:graphicData uri="http://schemas.openxmlformats.org/drawingml/2006/table">
            <a:tbl>
              <a:tblPr firstRow="1" bandRow="1">
                <a:tableStyleId>{5C22544A-7EE6-4342-B048-85BDC9FD1C3A}</a:tableStyleId>
              </a:tblPr>
              <a:tblGrid>
                <a:gridCol w="1649186">
                  <a:extLst>
                    <a:ext uri="{9D8B030D-6E8A-4147-A177-3AD203B41FA5}">
                      <a16:colId xmlns:a16="http://schemas.microsoft.com/office/drawing/2014/main" val="1542261902"/>
                    </a:ext>
                  </a:extLst>
                </a:gridCol>
              </a:tblGrid>
              <a:tr h="933083">
                <a:tc>
                  <a:txBody>
                    <a:bodyPr/>
                    <a:lstStyle/>
                    <a:p>
                      <a:pPr algn="ctr"/>
                      <a:r>
                        <a:rPr lang="en-US" altLang="zh-CN" sz="1800" b="0" kern="1200" dirty="0">
                          <a:solidFill>
                            <a:schemeClr val="dk1"/>
                          </a:solidFill>
                          <a:latin typeface="+mn-lt"/>
                          <a:ea typeface="+mn-ea"/>
                          <a:cs typeface="+mn-cs"/>
                        </a:rPr>
                        <a:t>Knowledge-enriched</a:t>
                      </a:r>
                      <a:endParaRPr lang="zh-CN" altLang="en-US" sz="1800" b="0" kern="1200" dirty="0">
                        <a:solidFill>
                          <a:schemeClr val="dk1"/>
                        </a:solidFill>
                        <a:latin typeface="+mn-lt"/>
                        <a:ea typeface="+mn-ea"/>
                        <a:cs typeface="+mn-cs"/>
                      </a:endParaRPr>
                    </a:p>
                  </a:txBody>
                  <a:tcPr anchor="ctr">
                    <a:solidFill>
                      <a:schemeClr val="tx2">
                        <a:lumMod val="60000"/>
                        <a:lumOff val="40000"/>
                      </a:schemeClr>
                    </a:solidFill>
                  </a:tcPr>
                </a:tc>
                <a:extLst>
                  <a:ext uri="{0D108BD9-81ED-4DB2-BD59-A6C34878D82A}">
                    <a16:rowId xmlns:a16="http://schemas.microsoft.com/office/drawing/2014/main" val="3189541892"/>
                  </a:ext>
                </a:extLst>
              </a:tr>
              <a:tr h="933083">
                <a:tc>
                  <a:txBody>
                    <a:bodyPr/>
                    <a:lstStyle/>
                    <a:p>
                      <a:pPr algn="ctr"/>
                      <a:r>
                        <a:rPr lang="en-US" altLang="zh-CN" dirty="0"/>
                        <a:t>Multi-lingual</a:t>
                      </a:r>
                      <a:endParaRPr lang="zh-CN" altLang="en-US" dirty="0"/>
                    </a:p>
                  </a:txBody>
                  <a:tcPr anchor="ctr">
                    <a:solidFill>
                      <a:schemeClr val="tx2">
                        <a:lumMod val="60000"/>
                        <a:lumOff val="40000"/>
                      </a:schemeClr>
                    </a:solidFill>
                  </a:tcPr>
                </a:tc>
                <a:extLst>
                  <a:ext uri="{0D108BD9-81ED-4DB2-BD59-A6C34878D82A}">
                    <a16:rowId xmlns:a16="http://schemas.microsoft.com/office/drawing/2014/main" val="2280989540"/>
                  </a:ext>
                </a:extLst>
              </a:tr>
              <a:tr h="933083">
                <a:tc>
                  <a:txBody>
                    <a:bodyPr/>
                    <a:lstStyle/>
                    <a:p>
                      <a:pPr marL="0" algn="ctr" defTabSz="914400" rtl="0" eaLnBrk="1" latinLnBrk="0" hangingPunct="1"/>
                      <a:r>
                        <a:rPr lang="en-US" altLang="zh-CN" sz="1800" b="1" kern="1200" dirty="0">
                          <a:solidFill>
                            <a:schemeClr val="bg1"/>
                          </a:solidFill>
                          <a:latin typeface="+mn-lt"/>
                          <a:ea typeface="+mn-ea"/>
                          <a:cs typeface="+mn-cs"/>
                        </a:rPr>
                        <a:t>Multi-modal</a:t>
                      </a:r>
                      <a:endParaRPr lang="zh-CN" altLang="en-US" sz="1800" b="1" kern="1200" dirty="0">
                        <a:solidFill>
                          <a:schemeClr val="bg1"/>
                        </a:solidFill>
                        <a:latin typeface="+mn-lt"/>
                        <a:ea typeface="+mn-ea"/>
                        <a:cs typeface="+mn-cs"/>
                      </a:endParaRPr>
                    </a:p>
                  </a:txBody>
                  <a:tcPr anchor="ctr">
                    <a:solidFill>
                      <a:schemeClr val="tx2">
                        <a:lumMod val="75000"/>
                      </a:schemeClr>
                    </a:solidFill>
                  </a:tcPr>
                </a:tc>
                <a:extLst>
                  <a:ext uri="{0D108BD9-81ED-4DB2-BD59-A6C34878D82A}">
                    <a16:rowId xmlns:a16="http://schemas.microsoft.com/office/drawing/2014/main" val="4259463966"/>
                  </a:ext>
                </a:extLst>
              </a:tr>
              <a:tr h="933083">
                <a:tc>
                  <a:txBody>
                    <a:bodyPr/>
                    <a:lstStyle/>
                    <a:p>
                      <a:pPr algn="ctr"/>
                      <a:r>
                        <a:rPr lang="en-US" altLang="zh-CN" dirty="0"/>
                        <a:t>Task-specific</a:t>
                      </a:r>
                      <a:endParaRPr lang="zh-CN" altLang="en-US" dirty="0"/>
                    </a:p>
                  </a:txBody>
                  <a:tcPr anchor="ctr">
                    <a:solidFill>
                      <a:schemeClr val="tx2">
                        <a:lumMod val="60000"/>
                        <a:lumOff val="40000"/>
                      </a:schemeClr>
                    </a:solidFill>
                  </a:tcPr>
                </a:tc>
                <a:extLst>
                  <a:ext uri="{0D108BD9-81ED-4DB2-BD59-A6C34878D82A}">
                    <a16:rowId xmlns:a16="http://schemas.microsoft.com/office/drawing/2014/main" val="4062199394"/>
                  </a:ext>
                </a:extLst>
              </a:tr>
              <a:tr h="9330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Compression</a:t>
                      </a:r>
                      <a:endParaRPr lang="zh-CN" altLang="en-US" dirty="0"/>
                    </a:p>
                    <a:p>
                      <a:pPr marL="0" algn="ctr" defTabSz="914400" rtl="0" eaLnBrk="1" latinLnBrk="0" hangingPunct="1"/>
                      <a:endParaRPr lang="zh-CN" altLang="en-US" sz="1800" b="1" kern="1200" dirty="0">
                        <a:solidFill>
                          <a:schemeClr val="bg1"/>
                        </a:solidFill>
                        <a:latin typeface="+mn-lt"/>
                        <a:ea typeface="+mn-ea"/>
                        <a:cs typeface="+mn-cs"/>
                      </a:endParaRPr>
                    </a:p>
                  </a:txBody>
                  <a:tcPr anchor="ctr">
                    <a:solidFill>
                      <a:schemeClr val="tx2">
                        <a:lumMod val="60000"/>
                        <a:lumOff val="40000"/>
                      </a:schemeClr>
                    </a:solidFill>
                  </a:tcPr>
                </a:tc>
                <a:extLst>
                  <a:ext uri="{0D108BD9-81ED-4DB2-BD59-A6C34878D82A}">
                    <a16:rowId xmlns:a16="http://schemas.microsoft.com/office/drawing/2014/main" val="1965371685"/>
                  </a:ext>
                </a:extLst>
              </a:tr>
            </a:tbl>
          </a:graphicData>
        </a:graphic>
      </p:graphicFrame>
      <p:sp>
        <p:nvSpPr>
          <p:cNvPr id="29" name="等腰三角形 28">
            <a:extLst>
              <a:ext uri="{FF2B5EF4-FFF2-40B4-BE49-F238E27FC236}">
                <a16:creationId xmlns:a16="http://schemas.microsoft.com/office/drawing/2014/main" id="{C47238F0-6DBD-4367-8F80-219F22C5BC2D}"/>
              </a:ext>
            </a:extLst>
          </p:cNvPr>
          <p:cNvSpPr/>
          <p:nvPr/>
        </p:nvSpPr>
        <p:spPr>
          <a:xfrm rot="16200000">
            <a:off x="1406769" y="3411409"/>
            <a:ext cx="218971" cy="234462"/>
          </a:xfrm>
          <a:prstGeom prst="triangle">
            <a:avLst/>
          </a:prstGeom>
          <a:solidFill>
            <a:schemeClr val="bg1">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5CACE384-5D6F-489D-974D-1A40B0940FF0}"/>
              </a:ext>
            </a:extLst>
          </p:cNvPr>
          <p:cNvSpPr>
            <a:spLocks noGrp="1"/>
          </p:cNvSpPr>
          <p:nvPr>
            <p:ph type="sldNum" sz="quarter" idx="12"/>
          </p:nvPr>
        </p:nvSpPr>
        <p:spPr/>
        <p:txBody>
          <a:bodyPr/>
          <a:lstStyle/>
          <a:p>
            <a:fld id="{82AC959B-36DA-44CA-926B-D3617CCBB2A6}" type="slidenum">
              <a:rPr lang="zh-CN" altLang="en-US" smtClean="0"/>
              <a:t>25</a:t>
            </a:fld>
            <a:endParaRPr lang="zh-CN" altLang="en-US"/>
          </a:p>
        </p:txBody>
      </p:sp>
      <p:pic>
        <p:nvPicPr>
          <p:cNvPr id="6" name="图片 5">
            <a:extLst>
              <a:ext uri="{FF2B5EF4-FFF2-40B4-BE49-F238E27FC236}">
                <a16:creationId xmlns:a16="http://schemas.microsoft.com/office/drawing/2014/main" id="{F33CCC44-3764-4E6D-B3BE-CD8BE9886A88}"/>
              </a:ext>
            </a:extLst>
          </p:cNvPr>
          <p:cNvPicPr>
            <a:picLocks noChangeAspect="1"/>
          </p:cNvPicPr>
          <p:nvPr/>
        </p:nvPicPr>
        <p:blipFill>
          <a:blip r:embed="rId4"/>
          <a:stretch>
            <a:fillRect/>
          </a:stretch>
        </p:blipFill>
        <p:spPr>
          <a:xfrm>
            <a:off x="2893354" y="2415656"/>
            <a:ext cx="6770471" cy="2314805"/>
          </a:xfrm>
          <a:prstGeom prst="rect">
            <a:avLst/>
          </a:prstGeom>
        </p:spPr>
      </p:pic>
      <p:sp>
        <p:nvSpPr>
          <p:cNvPr id="5" name="矩形 4">
            <a:extLst>
              <a:ext uri="{FF2B5EF4-FFF2-40B4-BE49-F238E27FC236}">
                <a16:creationId xmlns:a16="http://schemas.microsoft.com/office/drawing/2014/main" id="{8EF7891D-EB18-45F8-A84F-9612D1B3EA36}"/>
              </a:ext>
            </a:extLst>
          </p:cNvPr>
          <p:cNvSpPr/>
          <p:nvPr/>
        </p:nvSpPr>
        <p:spPr>
          <a:xfrm>
            <a:off x="5150869" y="1219572"/>
            <a:ext cx="1890261" cy="461665"/>
          </a:xfrm>
          <a:prstGeom prst="rect">
            <a:avLst/>
          </a:prstGeom>
        </p:spPr>
        <p:txBody>
          <a:bodyPr wrap="none">
            <a:spAutoFit/>
          </a:bodyPr>
          <a:lstStyle/>
          <a:p>
            <a:pPr algn="ctr"/>
            <a:r>
              <a:rPr lang="en-US" altLang="zh-CN" sz="2400" b="1" dirty="0">
                <a:solidFill>
                  <a:schemeClr val="accent5">
                    <a:lumMod val="75000"/>
                  </a:schemeClr>
                </a:solidFill>
              </a:rPr>
              <a:t>Multi-modal</a:t>
            </a:r>
            <a:endParaRPr lang="zh-CN" altLang="en-US" sz="2400" b="1" dirty="0">
              <a:solidFill>
                <a:schemeClr val="accent5">
                  <a:lumMod val="75000"/>
                </a:schemeClr>
              </a:solidFill>
            </a:endParaRPr>
          </a:p>
        </p:txBody>
      </p:sp>
    </p:spTree>
    <p:extLst>
      <p:ext uri="{BB962C8B-B14F-4D97-AF65-F5344CB8AC3E}">
        <p14:creationId xmlns:p14="http://schemas.microsoft.com/office/powerpoint/2010/main" val="3040581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1181528" y="254295"/>
            <a:ext cx="6830037" cy="584775"/>
          </a:xfrm>
          <a:prstGeom prst="rect">
            <a:avLst/>
          </a:prstGeom>
          <a:noFill/>
        </p:spPr>
        <p:txBody>
          <a:bodyPr wrap="square" rtlCol="0">
            <a:spAutoFit/>
          </a:bodyPr>
          <a:lstStyle/>
          <a:p>
            <a:r>
              <a:rPr lang="en-US" altLang="zh-CN" sz="3200" spc="600" dirty="0">
                <a:cs typeface="+mn-ea"/>
                <a:sym typeface="+mn-lt"/>
              </a:rPr>
              <a:t>Overview</a:t>
            </a:r>
            <a:r>
              <a:rPr lang="zh-CN" altLang="en-US" sz="3200" spc="600" dirty="0">
                <a:cs typeface="+mn-ea"/>
                <a:sym typeface="+mn-lt"/>
              </a:rPr>
              <a:t>：</a:t>
            </a:r>
            <a:r>
              <a:rPr lang="en-US" altLang="zh-CN" sz="3200" spc="600" dirty="0">
                <a:cs typeface="+mn-ea"/>
                <a:sym typeface="+mn-lt"/>
              </a:rPr>
              <a:t>Extensions </a:t>
            </a:r>
            <a:endParaRPr lang="zh-CN" altLang="en-US" sz="3200" spc="600" dirty="0">
              <a:cs typeface="+mn-ea"/>
              <a:sym typeface="+mn-lt"/>
            </a:endParaRPr>
          </a:p>
        </p:txBody>
      </p:sp>
      <p:graphicFrame>
        <p:nvGraphicFramePr>
          <p:cNvPr id="28" name="表格 31">
            <a:extLst>
              <a:ext uri="{FF2B5EF4-FFF2-40B4-BE49-F238E27FC236}">
                <a16:creationId xmlns:a16="http://schemas.microsoft.com/office/drawing/2014/main" id="{41FE22FC-368D-48FF-A654-FB2A74F8A441}"/>
              </a:ext>
            </a:extLst>
          </p:cNvPr>
          <p:cNvGraphicFramePr>
            <a:graphicFrameLocks noGrp="1"/>
          </p:cNvGraphicFramePr>
          <p:nvPr>
            <p:extLst>
              <p:ext uri="{D42A27DB-BD31-4B8C-83A1-F6EECF244321}">
                <p14:modId xmlns:p14="http://schemas.microsoft.com/office/powerpoint/2010/main" val="431967282"/>
              </p:ext>
            </p:extLst>
          </p:nvPr>
        </p:nvGraphicFramePr>
        <p:xfrm>
          <a:off x="0" y="1219572"/>
          <a:ext cx="1649186" cy="4665415"/>
        </p:xfrm>
        <a:graphic>
          <a:graphicData uri="http://schemas.openxmlformats.org/drawingml/2006/table">
            <a:tbl>
              <a:tblPr firstRow="1" bandRow="1">
                <a:tableStyleId>{5C22544A-7EE6-4342-B048-85BDC9FD1C3A}</a:tableStyleId>
              </a:tblPr>
              <a:tblGrid>
                <a:gridCol w="1649186">
                  <a:extLst>
                    <a:ext uri="{9D8B030D-6E8A-4147-A177-3AD203B41FA5}">
                      <a16:colId xmlns:a16="http://schemas.microsoft.com/office/drawing/2014/main" val="1542261902"/>
                    </a:ext>
                  </a:extLst>
                </a:gridCol>
              </a:tblGrid>
              <a:tr h="933083">
                <a:tc>
                  <a:txBody>
                    <a:bodyPr/>
                    <a:lstStyle/>
                    <a:p>
                      <a:pPr algn="ctr"/>
                      <a:r>
                        <a:rPr lang="en-US" altLang="zh-CN" sz="1800" b="0" kern="1200" dirty="0">
                          <a:solidFill>
                            <a:schemeClr val="dk1"/>
                          </a:solidFill>
                          <a:latin typeface="+mn-lt"/>
                          <a:ea typeface="+mn-ea"/>
                          <a:cs typeface="+mn-cs"/>
                        </a:rPr>
                        <a:t>Knowledge-enriched</a:t>
                      </a:r>
                      <a:endParaRPr lang="zh-CN" altLang="en-US" sz="1800" b="0" kern="1200" dirty="0">
                        <a:solidFill>
                          <a:schemeClr val="dk1"/>
                        </a:solidFill>
                        <a:latin typeface="+mn-lt"/>
                        <a:ea typeface="+mn-ea"/>
                        <a:cs typeface="+mn-cs"/>
                      </a:endParaRPr>
                    </a:p>
                  </a:txBody>
                  <a:tcPr anchor="ctr">
                    <a:solidFill>
                      <a:schemeClr val="tx2">
                        <a:lumMod val="60000"/>
                        <a:lumOff val="40000"/>
                      </a:schemeClr>
                    </a:solidFill>
                  </a:tcPr>
                </a:tc>
                <a:extLst>
                  <a:ext uri="{0D108BD9-81ED-4DB2-BD59-A6C34878D82A}">
                    <a16:rowId xmlns:a16="http://schemas.microsoft.com/office/drawing/2014/main" val="3189541892"/>
                  </a:ext>
                </a:extLst>
              </a:tr>
              <a:tr h="933083">
                <a:tc>
                  <a:txBody>
                    <a:bodyPr/>
                    <a:lstStyle/>
                    <a:p>
                      <a:pPr algn="ctr"/>
                      <a:r>
                        <a:rPr lang="en-US" altLang="zh-CN" dirty="0"/>
                        <a:t>Multi-lingual</a:t>
                      </a:r>
                      <a:endParaRPr lang="zh-CN" altLang="en-US" dirty="0"/>
                    </a:p>
                  </a:txBody>
                  <a:tcPr anchor="ctr">
                    <a:solidFill>
                      <a:schemeClr val="tx2">
                        <a:lumMod val="60000"/>
                        <a:lumOff val="40000"/>
                      </a:schemeClr>
                    </a:solidFill>
                  </a:tcPr>
                </a:tc>
                <a:extLst>
                  <a:ext uri="{0D108BD9-81ED-4DB2-BD59-A6C34878D82A}">
                    <a16:rowId xmlns:a16="http://schemas.microsoft.com/office/drawing/2014/main" val="2280989540"/>
                  </a:ext>
                </a:extLst>
              </a:tr>
              <a:tr h="933083">
                <a:tc>
                  <a:txBody>
                    <a:bodyPr/>
                    <a:lstStyle/>
                    <a:p>
                      <a:pPr algn="ctr"/>
                      <a:r>
                        <a:rPr lang="en-US" altLang="zh-CN" dirty="0"/>
                        <a:t>Multi-modal</a:t>
                      </a:r>
                      <a:endParaRPr lang="zh-CN" altLang="en-US" dirty="0"/>
                    </a:p>
                  </a:txBody>
                  <a:tcPr anchor="ctr">
                    <a:solidFill>
                      <a:schemeClr val="tx2">
                        <a:lumMod val="60000"/>
                        <a:lumOff val="40000"/>
                      </a:schemeClr>
                    </a:solidFill>
                  </a:tcPr>
                </a:tc>
                <a:extLst>
                  <a:ext uri="{0D108BD9-81ED-4DB2-BD59-A6C34878D82A}">
                    <a16:rowId xmlns:a16="http://schemas.microsoft.com/office/drawing/2014/main" val="4259463966"/>
                  </a:ext>
                </a:extLst>
              </a:tr>
              <a:tr h="933083">
                <a:tc>
                  <a:txBody>
                    <a:bodyPr/>
                    <a:lstStyle/>
                    <a:p>
                      <a:pPr marL="0" algn="ctr" defTabSz="914400" rtl="0" eaLnBrk="1" latinLnBrk="0" hangingPunct="1"/>
                      <a:r>
                        <a:rPr lang="en-US" altLang="zh-CN" sz="1800" b="1" kern="1200" dirty="0">
                          <a:solidFill>
                            <a:schemeClr val="bg1"/>
                          </a:solidFill>
                          <a:latin typeface="+mn-lt"/>
                          <a:ea typeface="+mn-ea"/>
                          <a:cs typeface="+mn-cs"/>
                        </a:rPr>
                        <a:t>Task-specific</a:t>
                      </a:r>
                      <a:endParaRPr lang="zh-CN" altLang="en-US" sz="1800" b="1" kern="1200" dirty="0">
                        <a:solidFill>
                          <a:schemeClr val="bg1"/>
                        </a:solidFill>
                        <a:latin typeface="+mn-lt"/>
                        <a:ea typeface="+mn-ea"/>
                        <a:cs typeface="+mn-cs"/>
                      </a:endParaRPr>
                    </a:p>
                  </a:txBody>
                  <a:tcPr anchor="ctr">
                    <a:solidFill>
                      <a:schemeClr val="tx2">
                        <a:lumMod val="75000"/>
                      </a:schemeClr>
                    </a:solidFill>
                  </a:tcPr>
                </a:tc>
                <a:extLst>
                  <a:ext uri="{0D108BD9-81ED-4DB2-BD59-A6C34878D82A}">
                    <a16:rowId xmlns:a16="http://schemas.microsoft.com/office/drawing/2014/main" val="4062199394"/>
                  </a:ext>
                </a:extLst>
              </a:tr>
              <a:tr h="9330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Compression</a:t>
                      </a:r>
                      <a:endParaRPr lang="zh-CN" altLang="en-US" dirty="0"/>
                    </a:p>
                    <a:p>
                      <a:pPr marL="0" algn="ctr" defTabSz="914400" rtl="0" eaLnBrk="1" latinLnBrk="0" hangingPunct="1"/>
                      <a:endParaRPr lang="zh-CN" altLang="en-US" sz="1800" b="1" kern="1200" dirty="0">
                        <a:solidFill>
                          <a:schemeClr val="bg1"/>
                        </a:solidFill>
                        <a:latin typeface="+mn-lt"/>
                        <a:ea typeface="+mn-ea"/>
                        <a:cs typeface="+mn-cs"/>
                      </a:endParaRPr>
                    </a:p>
                  </a:txBody>
                  <a:tcPr anchor="ctr">
                    <a:solidFill>
                      <a:schemeClr val="tx2">
                        <a:lumMod val="60000"/>
                        <a:lumOff val="40000"/>
                      </a:schemeClr>
                    </a:solidFill>
                  </a:tcPr>
                </a:tc>
                <a:extLst>
                  <a:ext uri="{0D108BD9-81ED-4DB2-BD59-A6C34878D82A}">
                    <a16:rowId xmlns:a16="http://schemas.microsoft.com/office/drawing/2014/main" val="1965371685"/>
                  </a:ext>
                </a:extLst>
              </a:tr>
            </a:tbl>
          </a:graphicData>
        </a:graphic>
      </p:graphicFrame>
      <p:sp>
        <p:nvSpPr>
          <p:cNvPr id="29" name="等腰三角形 28">
            <a:extLst>
              <a:ext uri="{FF2B5EF4-FFF2-40B4-BE49-F238E27FC236}">
                <a16:creationId xmlns:a16="http://schemas.microsoft.com/office/drawing/2014/main" id="{C47238F0-6DBD-4367-8F80-219F22C5BC2D}"/>
              </a:ext>
            </a:extLst>
          </p:cNvPr>
          <p:cNvSpPr/>
          <p:nvPr/>
        </p:nvSpPr>
        <p:spPr>
          <a:xfrm rot="16200000">
            <a:off x="1406769" y="4372708"/>
            <a:ext cx="218971" cy="234462"/>
          </a:xfrm>
          <a:prstGeom prst="triangle">
            <a:avLst/>
          </a:prstGeom>
          <a:solidFill>
            <a:schemeClr val="bg1">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566A6606-9CB8-4904-B99A-9D0F61B5763B}"/>
              </a:ext>
            </a:extLst>
          </p:cNvPr>
          <p:cNvSpPr>
            <a:spLocks noGrp="1"/>
          </p:cNvSpPr>
          <p:nvPr>
            <p:ph type="sldNum" sz="quarter" idx="12"/>
          </p:nvPr>
        </p:nvSpPr>
        <p:spPr/>
        <p:txBody>
          <a:bodyPr/>
          <a:lstStyle/>
          <a:p>
            <a:fld id="{82AC959B-36DA-44CA-926B-D3617CCBB2A6}" type="slidenum">
              <a:rPr lang="zh-CN" altLang="en-US" smtClean="0"/>
              <a:t>26</a:t>
            </a:fld>
            <a:endParaRPr lang="zh-CN" altLang="en-US"/>
          </a:p>
        </p:txBody>
      </p:sp>
      <p:sp>
        <p:nvSpPr>
          <p:cNvPr id="5" name="矩形 4">
            <a:extLst>
              <a:ext uri="{FF2B5EF4-FFF2-40B4-BE49-F238E27FC236}">
                <a16:creationId xmlns:a16="http://schemas.microsoft.com/office/drawing/2014/main" id="{06D50CF3-6FFA-42CF-ABE1-D02F09192CC3}"/>
              </a:ext>
            </a:extLst>
          </p:cNvPr>
          <p:cNvSpPr/>
          <p:nvPr/>
        </p:nvSpPr>
        <p:spPr>
          <a:xfrm>
            <a:off x="3119218" y="3632204"/>
            <a:ext cx="6096000" cy="1715470"/>
          </a:xfrm>
          <a:prstGeom prst="rect">
            <a:avLst/>
          </a:prstGeom>
        </p:spPr>
        <p:txBody>
          <a:bodyPr>
            <a:spAutoFit/>
          </a:bodyPr>
          <a:lstStyle/>
          <a:p>
            <a:pPr>
              <a:lnSpc>
                <a:spcPct val="150000"/>
              </a:lnSpc>
            </a:pPr>
            <a:r>
              <a:rPr lang="zh-CN" altLang="en-US" b="1" dirty="0">
                <a:solidFill>
                  <a:schemeClr val="accent4">
                    <a:lumMod val="75000"/>
                  </a:schemeClr>
                </a:solidFill>
              </a:rPr>
              <a:t>与后续任务相关的预训练任务：</a:t>
            </a:r>
            <a:endParaRPr lang="en-US" altLang="zh-CN" b="1" dirty="0">
              <a:solidFill>
                <a:schemeClr val="accent4">
                  <a:lumMod val="75000"/>
                </a:schemeClr>
              </a:solidFill>
            </a:endParaRPr>
          </a:p>
          <a:p>
            <a:pPr marL="285750" indent="-285750">
              <a:lnSpc>
                <a:spcPct val="150000"/>
              </a:lnSpc>
              <a:buFont typeface="Arial" panose="020B0604020202020204" pitchFamily="34" charset="0"/>
              <a:buChar char="•"/>
            </a:pPr>
            <a:r>
              <a:rPr lang="zh-CN" altLang="en-US" dirty="0"/>
              <a:t>情感分析 </a:t>
            </a:r>
            <a:r>
              <a:rPr lang="en-US" altLang="zh-CN" dirty="0" err="1"/>
              <a:t>SentiLR</a:t>
            </a:r>
            <a:r>
              <a:rPr lang="zh-CN" altLang="en-US" dirty="0"/>
              <a:t>：</a:t>
            </a:r>
            <a:r>
              <a:rPr lang="en-US" altLang="zh-CN" dirty="0"/>
              <a:t>  Label-Aware MLM</a:t>
            </a:r>
          </a:p>
          <a:p>
            <a:pPr marL="285750" indent="-285750">
              <a:lnSpc>
                <a:spcPct val="150000"/>
              </a:lnSpc>
              <a:buFont typeface="Arial" panose="020B0604020202020204" pitchFamily="34" charset="0"/>
              <a:buChar char="•"/>
            </a:pPr>
            <a:r>
              <a:rPr lang="zh-CN" altLang="en-US" dirty="0"/>
              <a:t>文本摘要：</a:t>
            </a:r>
            <a:r>
              <a:rPr lang="en-US" altLang="zh-CN" dirty="0"/>
              <a:t>Gap Sentence Generation</a:t>
            </a:r>
          </a:p>
          <a:p>
            <a:pPr marL="285750" indent="-285750">
              <a:lnSpc>
                <a:spcPct val="150000"/>
              </a:lnSpc>
              <a:buFont typeface="Arial" panose="020B0604020202020204" pitchFamily="34" charset="0"/>
              <a:buChar char="•"/>
            </a:pPr>
            <a:r>
              <a:rPr lang="zh-CN" altLang="en-US" dirty="0"/>
              <a:t>不流利检测：</a:t>
            </a:r>
            <a:r>
              <a:rPr lang="en-US" altLang="zh-CN" dirty="0"/>
              <a:t>Noisy Words Detection</a:t>
            </a:r>
            <a:endParaRPr lang="zh-CN" altLang="en-US" dirty="0"/>
          </a:p>
        </p:txBody>
      </p:sp>
      <p:sp>
        <p:nvSpPr>
          <p:cNvPr id="6" name="矩形 5">
            <a:extLst>
              <a:ext uri="{FF2B5EF4-FFF2-40B4-BE49-F238E27FC236}">
                <a16:creationId xmlns:a16="http://schemas.microsoft.com/office/drawing/2014/main" id="{A608515B-BF3E-45ED-A902-201ED0CAD555}"/>
              </a:ext>
            </a:extLst>
          </p:cNvPr>
          <p:cNvSpPr/>
          <p:nvPr/>
        </p:nvSpPr>
        <p:spPr>
          <a:xfrm>
            <a:off x="3119218" y="1656630"/>
            <a:ext cx="4892347" cy="1715470"/>
          </a:xfrm>
          <a:prstGeom prst="rect">
            <a:avLst/>
          </a:prstGeom>
        </p:spPr>
        <p:txBody>
          <a:bodyPr wrap="square">
            <a:spAutoFit/>
          </a:bodyPr>
          <a:lstStyle/>
          <a:p>
            <a:pPr>
              <a:lnSpc>
                <a:spcPct val="150000"/>
              </a:lnSpc>
            </a:pPr>
            <a:r>
              <a:rPr lang="zh-CN" altLang="en-US" b="1" dirty="0">
                <a:solidFill>
                  <a:schemeClr val="accent4">
                    <a:lumMod val="75000"/>
                  </a:schemeClr>
                </a:solidFill>
              </a:rPr>
              <a:t>预训练的语料是特定领域的，而非通用语料</a:t>
            </a:r>
            <a:r>
              <a:rPr lang="zh-CN" altLang="en-US" dirty="0">
                <a:solidFill>
                  <a:schemeClr val="accent4">
                    <a:lumMod val="75000"/>
                  </a:schemeClr>
                </a:solidFill>
              </a:rPr>
              <a:t>：</a:t>
            </a:r>
            <a:endParaRPr lang="en-US" altLang="zh-CN" dirty="0">
              <a:solidFill>
                <a:schemeClr val="accent4">
                  <a:lumMod val="75000"/>
                </a:schemeClr>
              </a:solidFill>
            </a:endParaRPr>
          </a:p>
          <a:p>
            <a:pPr marL="285750" indent="-285750">
              <a:lnSpc>
                <a:spcPct val="150000"/>
              </a:lnSpc>
              <a:buFont typeface="Arial" panose="020B0604020202020204" pitchFamily="34" charset="0"/>
              <a:buChar char="•"/>
            </a:pPr>
            <a:r>
              <a:rPr lang="en-US" altLang="zh-CN" dirty="0" err="1"/>
              <a:t>BioBERT</a:t>
            </a:r>
            <a:r>
              <a:rPr lang="en-US" altLang="zh-CN" dirty="0"/>
              <a:t> </a:t>
            </a:r>
            <a:r>
              <a:rPr lang="zh-CN" altLang="en-US" dirty="0"/>
              <a:t>生物医学</a:t>
            </a:r>
            <a:endParaRPr lang="en-US" altLang="zh-CN" dirty="0"/>
          </a:p>
          <a:p>
            <a:pPr marL="285750" indent="-285750">
              <a:lnSpc>
                <a:spcPct val="150000"/>
              </a:lnSpc>
              <a:buFont typeface="Arial" panose="020B0604020202020204" pitchFamily="34" charset="0"/>
              <a:buChar char="•"/>
            </a:pPr>
            <a:r>
              <a:rPr lang="en-US" altLang="zh-CN" dirty="0" err="1"/>
              <a:t>SciBERT</a:t>
            </a:r>
            <a:r>
              <a:rPr lang="en-US" altLang="zh-CN" dirty="0"/>
              <a:t> </a:t>
            </a:r>
            <a:r>
              <a:rPr lang="zh-CN" altLang="en-US" dirty="0"/>
              <a:t>科学研究文本</a:t>
            </a:r>
            <a:endParaRPr lang="en-US" altLang="zh-CN" dirty="0"/>
          </a:p>
          <a:p>
            <a:pPr marL="285750" indent="-285750">
              <a:lnSpc>
                <a:spcPct val="150000"/>
              </a:lnSpc>
              <a:buFont typeface="Arial" panose="020B0604020202020204" pitchFamily="34" charset="0"/>
              <a:buChar char="•"/>
            </a:pPr>
            <a:r>
              <a:rPr lang="en-US" altLang="zh-CN" dirty="0" err="1"/>
              <a:t>ClinicalBERT</a:t>
            </a:r>
            <a:r>
              <a:rPr lang="en-US" altLang="zh-CN" dirty="0"/>
              <a:t> </a:t>
            </a:r>
            <a:r>
              <a:rPr lang="zh-CN" altLang="en-US" dirty="0"/>
              <a:t>临床医学文本</a:t>
            </a:r>
            <a:endParaRPr lang="en-US" altLang="zh-CN" dirty="0"/>
          </a:p>
        </p:txBody>
      </p:sp>
      <p:sp>
        <p:nvSpPr>
          <p:cNvPr id="7" name="矩形 6">
            <a:extLst>
              <a:ext uri="{FF2B5EF4-FFF2-40B4-BE49-F238E27FC236}">
                <a16:creationId xmlns:a16="http://schemas.microsoft.com/office/drawing/2014/main" id="{8E4F043F-42F0-4525-B53D-10E1D90A5F72}"/>
              </a:ext>
            </a:extLst>
          </p:cNvPr>
          <p:cNvSpPr/>
          <p:nvPr/>
        </p:nvSpPr>
        <p:spPr>
          <a:xfrm>
            <a:off x="5324250" y="1048661"/>
            <a:ext cx="1884876" cy="461665"/>
          </a:xfrm>
          <a:prstGeom prst="rect">
            <a:avLst/>
          </a:prstGeom>
        </p:spPr>
        <p:txBody>
          <a:bodyPr wrap="none">
            <a:spAutoFit/>
          </a:bodyPr>
          <a:lstStyle/>
          <a:p>
            <a:pPr algn="ctr"/>
            <a:r>
              <a:rPr lang="en-US" altLang="zh-CN" sz="2400" b="1" dirty="0">
                <a:solidFill>
                  <a:schemeClr val="accent5">
                    <a:lumMod val="75000"/>
                  </a:schemeClr>
                </a:solidFill>
              </a:rPr>
              <a:t>Task-specific</a:t>
            </a:r>
            <a:endParaRPr lang="zh-CN" altLang="en-US" sz="2400" b="1" dirty="0">
              <a:solidFill>
                <a:schemeClr val="accent5">
                  <a:lumMod val="75000"/>
                </a:schemeClr>
              </a:solidFill>
            </a:endParaRPr>
          </a:p>
        </p:txBody>
      </p:sp>
    </p:spTree>
    <p:extLst>
      <p:ext uri="{BB962C8B-B14F-4D97-AF65-F5344CB8AC3E}">
        <p14:creationId xmlns:p14="http://schemas.microsoft.com/office/powerpoint/2010/main" val="2712557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1181528" y="254295"/>
            <a:ext cx="6830037" cy="584775"/>
          </a:xfrm>
          <a:prstGeom prst="rect">
            <a:avLst/>
          </a:prstGeom>
          <a:noFill/>
        </p:spPr>
        <p:txBody>
          <a:bodyPr wrap="square" rtlCol="0">
            <a:spAutoFit/>
          </a:bodyPr>
          <a:lstStyle/>
          <a:p>
            <a:r>
              <a:rPr lang="en-US" altLang="zh-CN" sz="3200" spc="600" dirty="0">
                <a:cs typeface="+mn-ea"/>
                <a:sym typeface="+mn-lt"/>
              </a:rPr>
              <a:t>Overview</a:t>
            </a:r>
            <a:r>
              <a:rPr lang="zh-CN" altLang="en-US" sz="3200" spc="600" dirty="0">
                <a:cs typeface="+mn-ea"/>
                <a:sym typeface="+mn-lt"/>
              </a:rPr>
              <a:t>：</a:t>
            </a:r>
            <a:r>
              <a:rPr lang="en-US" altLang="zh-CN" sz="3200" spc="600" dirty="0">
                <a:cs typeface="+mn-ea"/>
                <a:sym typeface="+mn-lt"/>
              </a:rPr>
              <a:t>Extensions </a:t>
            </a:r>
            <a:endParaRPr lang="zh-CN" altLang="en-US" sz="3200" spc="600" dirty="0">
              <a:cs typeface="+mn-ea"/>
              <a:sym typeface="+mn-lt"/>
            </a:endParaRPr>
          </a:p>
        </p:txBody>
      </p:sp>
      <p:graphicFrame>
        <p:nvGraphicFramePr>
          <p:cNvPr id="28" name="表格 31">
            <a:extLst>
              <a:ext uri="{FF2B5EF4-FFF2-40B4-BE49-F238E27FC236}">
                <a16:creationId xmlns:a16="http://schemas.microsoft.com/office/drawing/2014/main" id="{41FE22FC-368D-48FF-A654-FB2A74F8A441}"/>
              </a:ext>
            </a:extLst>
          </p:cNvPr>
          <p:cNvGraphicFramePr>
            <a:graphicFrameLocks noGrp="1"/>
          </p:cNvGraphicFramePr>
          <p:nvPr>
            <p:extLst>
              <p:ext uri="{D42A27DB-BD31-4B8C-83A1-F6EECF244321}">
                <p14:modId xmlns:p14="http://schemas.microsoft.com/office/powerpoint/2010/main" val="233775415"/>
              </p:ext>
            </p:extLst>
          </p:nvPr>
        </p:nvGraphicFramePr>
        <p:xfrm>
          <a:off x="0" y="1219572"/>
          <a:ext cx="1649186" cy="4665415"/>
        </p:xfrm>
        <a:graphic>
          <a:graphicData uri="http://schemas.openxmlformats.org/drawingml/2006/table">
            <a:tbl>
              <a:tblPr firstRow="1" bandRow="1">
                <a:tableStyleId>{5C22544A-7EE6-4342-B048-85BDC9FD1C3A}</a:tableStyleId>
              </a:tblPr>
              <a:tblGrid>
                <a:gridCol w="1649186">
                  <a:extLst>
                    <a:ext uri="{9D8B030D-6E8A-4147-A177-3AD203B41FA5}">
                      <a16:colId xmlns:a16="http://schemas.microsoft.com/office/drawing/2014/main" val="1542261902"/>
                    </a:ext>
                  </a:extLst>
                </a:gridCol>
              </a:tblGrid>
              <a:tr h="933083">
                <a:tc>
                  <a:txBody>
                    <a:bodyPr/>
                    <a:lstStyle/>
                    <a:p>
                      <a:pPr algn="ctr"/>
                      <a:r>
                        <a:rPr lang="en-US" altLang="zh-CN" sz="1800" b="0" kern="1200" dirty="0">
                          <a:solidFill>
                            <a:schemeClr val="dk1"/>
                          </a:solidFill>
                          <a:latin typeface="+mn-lt"/>
                          <a:ea typeface="+mn-ea"/>
                          <a:cs typeface="+mn-cs"/>
                        </a:rPr>
                        <a:t>Knowledge-enriched</a:t>
                      </a:r>
                      <a:endParaRPr lang="zh-CN" altLang="en-US" sz="1800" b="0" kern="1200" dirty="0">
                        <a:solidFill>
                          <a:schemeClr val="dk1"/>
                        </a:solidFill>
                        <a:latin typeface="+mn-lt"/>
                        <a:ea typeface="+mn-ea"/>
                        <a:cs typeface="+mn-cs"/>
                      </a:endParaRPr>
                    </a:p>
                  </a:txBody>
                  <a:tcPr anchor="ctr">
                    <a:solidFill>
                      <a:schemeClr val="tx2">
                        <a:lumMod val="60000"/>
                        <a:lumOff val="40000"/>
                      </a:schemeClr>
                    </a:solidFill>
                  </a:tcPr>
                </a:tc>
                <a:extLst>
                  <a:ext uri="{0D108BD9-81ED-4DB2-BD59-A6C34878D82A}">
                    <a16:rowId xmlns:a16="http://schemas.microsoft.com/office/drawing/2014/main" val="3189541892"/>
                  </a:ext>
                </a:extLst>
              </a:tr>
              <a:tr h="933083">
                <a:tc>
                  <a:txBody>
                    <a:bodyPr/>
                    <a:lstStyle/>
                    <a:p>
                      <a:pPr algn="ctr"/>
                      <a:r>
                        <a:rPr lang="en-US" altLang="zh-CN" dirty="0"/>
                        <a:t>Multi-lingual</a:t>
                      </a:r>
                      <a:endParaRPr lang="zh-CN" altLang="en-US" dirty="0"/>
                    </a:p>
                  </a:txBody>
                  <a:tcPr anchor="ctr">
                    <a:solidFill>
                      <a:schemeClr val="tx2">
                        <a:lumMod val="60000"/>
                        <a:lumOff val="40000"/>
                      </a:schemeClr>
                    </a:solidFill>
                  </a:tcPr>
                </a:tc>
                <a:extLst>
                  <a:ext uri="{0D108BD9-81ED-4DB2-BD59-A6C34878D82A}">
                    <a16:rowId xmlns:a16="http://schemas.microsoft.com/office/drawing/2014/main" val="2280989540"/>
                  </a:ext>
                </a:extLst>
              </a:tr>
              <a:tr h="933083">
                <a:tc>
                  <a:txBody>
                    <a:bodyPr/>
                    <a:lstStyle/>
                    <a:p>
                      <a:pPr algn="ctr"/>
                      <a:r>
                        <a:rPr lang="en-US" altLang="zh-CN" dirty="0"/>
                        <a:t>Multi-modal</a:t>
                      </a:r>
                      <a:endParaRPr lang="zh-CN" altLang="en-US" dirty="0"/>
                    </a:p>
                  </a:txBody>
                  <a:tcPr anchor="ctr">
                    <a:solidFill>
                      <a:schemeClr val="tx2">
                        <a:lumMod val="60000"/>
                        <a:lumOff val="40000"/>
                      </a:schemeClr>
                    </a:solidFill>
                  </a:tcPr>
                </a:tc>
                <a:extLst>
                  <a:ext uri="{0D108BD9-81ED-4DB2-BD59-A6C34878D82A}">
                    <a16:rowId xmlns:a16="http://schemas.microsoft.com/office/drawing/2014/main" val="4259463966"/>
                  </a:ext>
                </a:extLst>
              </a:tr>
              <a:tr h="933083">
                <a:tc>
                  <a:txBody>
                    <a:bodyPr/>
                    <a:lstStyle/>
                    <a:p>
                      <a:pPr algn="ctr"/>
                      <a:r>
                        <a:rPr lang="en-US" altLang="zh-CN" dirty="0"/>
                        <a:t>Task-specific</a:t>
                      </a:r>
                      <a:endParaRPr lang="zh-CN" altLang="en-US" dirty="0"/>
                    </a:p>
                  </a:txBody>
                  <a:tcPr anchor="ctr">
                    <a:solidFill>
                      <a:schemeClr val="tx2">
                        <a:lumMod val="60000"/>
                        <a:lumOff val="40000"/>
                      </a:schemeClr>
                    </a:solidFill>
                  </a:tcPr>
                </a:tc>
                <a:extLst>
                  <a:ext uri="{0D108BD9-81ED-4DB2-BD59-A6C34878D82A}">
                    <a16:rowId xmlns:a16="http://schemas.microsoft.com/office/drawing/2014/main" val="4062199394"/>
                  </a:ext>
                </a:extLst>
              </a:tr>
              <a:tr h="9330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bg1"/>
                          </a:solidFill>
                          <a:latin typeface="+mn-lt"/>
                          <a:ea typeface="+mn-ea"/>
                          <a:cs typeface="+mn-cs"/>
                        </a:rPr>
                        <a:t>Compression</a:t>
                      </a:r>
                      <a:endParaRPr lang="zh-CN" altLang="en-US" sz="1800" b="1" kern="1200" dirty="0">
                        <a:solidFill>
                          <a:schemeClr val="bg1"/>
                        </a:solidFill>
                        <a:latin typeface="+mn-lt"/>
                        <a:ea typeface="+mn-ea"/>
                        <a:cs typeface="+mn-cs"/>
                      </a:endParaRPr>
                    </a:p>
                    <a:p>
                      <a:pPr marL="0" algn="ctr" defTabSz="914400" rtl="0" eaLnBrk="1" latinLnBrk="0" hangingPunct="1"/>
                      <a:endParaRPr lang="zh-CN" altLang="en-US" sz="1800" b="1" kern="1200" dirty="0">
                        <a:solidFill>
                          <a:schemeClr val="bg1"/>
                        </a:solidFill>
                        <a:latin typeface="+mn-lt"/>
                        <a:ea typeface="+mn-ea"/>
                        <a:cs typeface="+mn-cs"/>
                      </a:endParaRPr>
                    </a:p>
                  </a:txBody>
                  <a:tcPr anchor="ctr">
                    <a:solidFill>
                      <a:schemeClr val="tx2">
                        <a:lumMod val="75000"/>
                      </a:schemeClr>
                    </a:solidFill>
                  </a:tcPr>
                </a:tc>
                <a:extLst>
                  <a:ext uri="{0D108BD9-81ED-4DB2-BD59-A6C34878D82A}">
                    <a16:rowId xmlns:a16="http://schemas.microsoft.com/office/drawing/2014/main" val="1965371685"/>
                  </a:ext>
                </a:extLst>
              </a:tr>
            </a:tbl>
          </a:graphicData>
        </a:graphic>
      </p:graphicFrame>
      <p:sp>
        <p:nvSpPr>
          <p:cNvPr id="29" name="等腰三角形 28">
            <a:extLst>
              <a:ext uri="{FF2B5EF4-FFF2-40B4-BE49-F238E27FC236}">
                <a16:creationId xmlns:a16="http://schemas.microsoft.com/office/drawing/2014/main" id="{C47238F0-6DBD-4367-8F80-219F22C5BC2D}"/>
              </a:ext>
            </a:extLst>
          </p:cNvPr>
          <p:cNvSpPr/>
          <p:nvPr/>
        </p:nvSpPr>
        <p:spPr>
          <a:xfrm rot="16200000">
            <a:off x="1418492" y="5333997"/>
            <a:ext cx="218971" cy="234462"/>
          </a:xfrm>
          <a:prstGeom prst="triangle">
            <a:avLst/>
          </a:prstGeom>
          <a:solidFill>
            <a:schemeClr val="bg1">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25DF4637-1E23-43F6-984A-FFFB90AC76EA}"/>
              </a:ext>
            </a:extLst>
          </p:cNvPr>
          <p:cNvSpPr/>
          <p:nvPr/>
        </p:nvSpPr>
        <p:spPr>
          <a:xfrm>
            <a:off x="1973995" y="2076330"/>
            <a:ext cx="4630005" cy="2951898"/>
          </a:xfrm>
          <a:prstGeom prst="rect">
            <a:avLst/>
          </a:prstGeom>
        </p:spPr>
        <p:txBody>
          <a:bodyPr wrap="square">
            <a:spAutoFit/>
          </a:bodyPr>
          <a:lstStyle/>
          <a:p>
            <a:pPr fontAlgn="base">
              <a:lnSpc>
                <a:spcPct val="150000"/>
              </a:lnSpc>
              <a:buFont typeface="Arial" panose="020B0604020202020204" pitchFamily="34" charset="0"/>
              <a:buChar char="•"/>
            </a:pPr>
            <a:r>
              <a:rPr lang="zh-CN" altLang="en-US" b="1" dirty="0">
                <a:solidFill>
                  <a:schemeClr val="tx2">
                    <a:lumMod val="75000"/>
                  </a:schemeClr>
                </a:solidFill>
                <a:latin typeface="Microsoft YaHei" panose="020B0503020204020204" pitchFamily="34" charset="-122"/>
                <a:ea typeface="Microsoft YaHei" panose="020B0503020204020204" pitchFamily="34" charset="-122"/>
              </a:rPr>
              <a:t>模型剪枝</a:t>
            </a:r>
            <a:r>
              <a:rPr lang="zh-CN" altLang="en-US" dirty="0">
                <a:solidFill>
                  <a:schemeClr val="tx2">
                    <a:lumMod val="75000"/>
                  </a:schemeClr>
                </a:solidFill>
                <a:latin typeface="Microsoft YaHei" panose="020B0503020204020204" pitchFamily="34" charset="-122"/>
                <a:ea typeface="Microsoft YaHei" panose="020B0503020204020204" pitchFamily="34" charset="-122"/>
              </a:rPr>
              <a:t>：</a:t>
            </a:r>
            <a:r>
              <a:rPr lang="zh-CN" altLang="en-US" dirty="0">
                <a:solidFill>
                  <a:srgbClr val="000000"/>
                </a:solidFill>
                <a:latin typeface="Microsoft YaHei" panose="020B0503020204020204" pitchFamily="34" charset="-122"/>
                <a:ea typeface="Microsoft YaHei" panose="020B0503020204020204" pitchFamily="34" charset="-122"/>
              </a:rPr>
              <a:t>删除不重要的参数</a:t>
            </a:r>
          </a:p>
          <a:p>
            <a:pPr fontAlgn="base">
              <a:lnSpc>
                <a:spcPct val="150000"/>
              </a:lnSpc>
              <a:buFont typeface="Arial" panose="020B0604020202020204" pitchFamily="34" charset="0"/>
              <a:buChar char="•"/>
            </a:pPr>
            <a:r>
              <a:rPr lang="zh-CN" altLang="en-US" b="1" dirty="0">
                <a:solidFill>
                  <a:schemeClr val="tx2">
                    <a:lumMod val="75000"/>
                  </a:schemeClr>
                </a:solidFill>
                <a:latin typeface="Microsoft YaHei" panose="020B0503020204020204" pitchFamily="34" charset="-122"/>
                <a:ea typeface="Microsoft YaHei" panose="020B0503020204020204" pitchFamily="34" charset="-122"/>
              </a:rPr>
              <a:t>参数量化</a:t>
            </a:r>
            <a:r>
              <a:rPr lang="en-US" altLang="zh-CN" b="1" dirty="0">
                <a:solidFill>
                  <a:schemeClr val="tx2">
                    <a:lumMod val="75000"/>
                  </a:schemeClr>
                </a:solidFill>
                <a:latin typeface="Microsoft YaHei" panose="020B0503020204020204" pitchFamily="34" charset="-122"/>
                <a:ea typeface="Microsoft YaHei" panose="020B0503020204020204" pitchFamily="34" charset="-122"/>
              </a:rPr>
              <a:t>:</a:t>
            </a:r>
            <a:r>
              <a:rPr lang="zh-CN" altLang="en-US" b="1" dirty="0">
                <a:solidFill>
                  <a:schemeClr val="tx2">
                    <a:lumMod val="75000"/>
                  </a:schemeClr>
                </a:solidFill>
                <a:latin typeface="Microsoft YaHei" panose="020B0503020204020204" pitchFamily="34" charset="-122"/>
                <a:ea typeface="Microsoft YaHei" panose="020B0503020204020204" pitchFamily="34" charset="-122"/>
              </a:rPr>
              <a:t> </a:t>
            </a:r>
            <a:r>
              <a:rPr lang="zh-CN" altLang="en-US" dirty="0">
                <a:solidFill>
                  <a:srgbClr val="000000"/>
                </a:solidFill>
                <a:latin typeface="Microsoft YaHei" panose="020B0503020204020204" pitchFamily="34" charset="-122"/>
                <a:ea typeface="Microsoft YaHei" panose="020B0503020204020204" pitchFamily="34" charset="-122"/>
              </a:rPr>
              <a:t>使用更少的</a:t>
            </a:r>
            <a:r>
              <a:rPr lang="en-US" altLang="zh-CN" dirty="0">
                <a:solidFill>
                  <a:srgbClr val="000000"/>
                </a:solidFill>
                <a:latin typeface="Microsoft YaHei" panose="020B0503020204020204" pitchFamily="34" charset="-122"/>
                <a:ea typeface="Microsoft YaHei" panose="020B0503020204020204" pitchFamily="34" charset="-122"/>
              </a:rPr>
              <a:t>bits</a:t>
            </a:r>
            <a:r>
              <a:rPr lang="zh-CN" altLang="en-US" dirty="0">
                <a:solidFill>
                  <a:srgbClr val="000000"/>
                </a:solidFill>
                <a:latin typeface="Microsoft YaHei" panose="020B0503020204020204" pitchFamily="34" charset="-122"/>
                <a:ea typeface="Microsoft YaHei" panose="020B0503020204020204" pitchFamily="34" charset="-122"/>
              </a:rPr>
              <a:t>去表示参数</a:t>
            </a:r>
          </a:p>
          <a:p>
            <a:pPr fontAlgn="base">
              <a:lnSpc>
                <a:spcPct val="150000"/>
              </a:lnSpc>
              <a:buFont typeface="Arial" panose="020B0604020202020204" pitchFamily="34" charset="0"/>
              <a:buChar char="•"/>
            </a:pPr>
            <a:r>
              <a:rPr lang="zh-CN" altLang="en-US" b="1" dirty="0">
                <a:solidFill>
                  <a:schemeClr val="tx2">
                    <a:lumMod val="75000"/>
                  </a:schemeClr>
                </a:solidFill>
                <a:latin typeface="Microsoft YaHei" panose="020B0503020204020204" pitchFamily="34" charset="-122"/>
                <a:ea typeface="Microsoft YaHei" panose="020B0503020204020204" pitchFamily="34" charset="-122"/>
              </a:rPr>
              <a:t>参数共享</a:t>
            </a:r>
            <a:r>
              <a:rPr lang="zh-CN" altLang="en-US" dirty="0">
                <a:solidFill>
                  <a:schemeClr val="tx2">
                    <a:lumMod val="75000"/>
                  </a:schemeClr>
                </a:solidFill>
                <a:latin typeface="Microsoft YaHei" panose="020B0503020204020204" pitchFamily="34" charset="-122"/>
                <a:ea typeface="Microsoft YaHei" panose="020B0503020204020204" pitchFamily="34" charset="-122"/>
              </a:rPr>
              <a:t>：</a:t>
            </a:r>
            <a:r>
              <a:rPr lang="zh-CN" altLang="en-US" dirty="0">
                <a:solidFill>
                  <a:srgbClr val="000000"/>
                </a:solidFill>
                <a:latin typeface="Microsoft YaHei" panose="020B0503020204020204" pitchFamily="34" charset="-122"/>
                <a:ea typeface="Microsoft YaHei" panose="020B0503020204020204" pitchFamily="34" charset="-122"/>
              </a:rPr>
              <a:t>相同类型的层间进行参数共享</a:t>
            </a:r>
          </a:p>
          <a:p>
            <a:pPr fontAlgn="base">
              <a:lnSpc>
                <a:spcPct val="150000"/>
              </a:lnSpc>
              <a:buFont typeface="Arial" panose="020B0604020202020204" pitchFamily="34" charset="0"/>
              <a:buChar char="•"/>
            </a:pPr>
            <a:r>
              <a:rPr lang="zh-CN" altLang="en-US" b="1" dirty="0">
                <a:solidFill>
                  <a:schemeClr val="tx2">
                    <a:lumMod val="75000"/>
                  </a:schemeClr>
                </a:solidFill>
                <a:latin typeface="Microsoft YaHei" panose="020B0503020204020204" pitchFamily="34" charset="-122"/>
                <a:ea typeface="Microsoft YaHei" panose="020B0503020204020204" pitchFamily="34" charset="-122"/>
              </a:rPr>
              <a:t>知识蒸馏</a:t>
            </a:r>
            <a:r>
              <a:rPr lang="zh-CN" altLang="en-US" dirty="0">
                <a:solidFill>
                  <a:schemeClr val="tx2">
                    <a:lumMod val="75000"/>
                  </a:schemeClr>
                </a:solidFill>
                <a:latin typeface="Microsoft YaHei" panose="020B0503020204020204" pitchFamily="34" charset="-122"/>
                <a:ea typeface="Microsoft YaHei" panose="020B0503020204020204" pitchFamily="34" charset="-122"/>
              </a:rPr>
              <a:t>：</a:t>
            </a:r>
            <a:r>
              <a:rPr lang="zh-CN" altLang="en-US" dirty="0">
                <a:solidFill>
                  <a:srgbClr val="000000"/>
                </a:solidFill>
                <a:latin typeface="Microsoft YaHei" panose="020B0503020204020204" pitchFamily="34" charset="-122"/>
                <a:ea typeface="Microsoft YaHei" panose="020B0503020204020204" pitchFamily="34" charset="-122"/>
              </a:rPr>
              <a:t>使用知识蒸馏的方式将老师网络中学到的知识转移到容量较小的学生网络中</a:t>
            </a:r>
            <a:endParaRPr lang="en-US" altLang="zh-CN" dirty="0">
              <a:solidFill>
                <a:srgbClr val="000000"/>
              </a:solidFill>
              <a:latin typeface="Microsoft YaHei" panose="020B0503020204020204" pitchFamily="34" charset="-122"/>
              <a:ea typeface="Microsoft YaHei" panose="020B0503020204020204" pitchFamily="34" charset="-122"/>
            </a:endParaRPr>
          </a:p>
          <a:p>
            <a:pPr fontAlgn="base">
              <a:lnSpc>
                <a:spcPct val="150000"/>
              </a:lnSpc>
              <a:buFont typeface="Arial" panose="020B0604020202020204" pitchFamily="34" charset="0"/>
              <a:buChar char="•"/>
            </a:pPr>
            <a:r>
              <a:rPr lang="zh-CN" altLang="en-US" b="1" dirty="0">
                <a:solidFill>
                  <a:schemeClr val="tx2">
                    <a:lumMod val="75000"/>
                  </a:schemeClr>
                </a:solidFill>
                <a:latin typeface="Microsoft YaHei" panose="020B0503020204020204" pitchFamily="34" charset="-122"/>
                <a:ea typeface="Microsoft YaHei" panose="020B0503020204020204" pitchFamily="34" charset="-122"/>
              </a:rPr>
              <a:t>模块替换：</a:t>
            </a:r>
            <a:r>
              <a:rPr lang="zh-CN" altLang="en-US" dirty="0">
                <a:solidFill>
                  <a:srgbClr val="000000"/>
                </a:solidFill>
                <a:latin typeface="Microsoft YaHei" panose="020B0503020204020204" pitchFamily="34" charset="-122"/>
                <a:ea typeface="Microsoft YaHei" panose="020B0503020204020204" pitchFamily="34" charset="-122"/>
              </a:rPr>
              <a:t>用更紧凑的替代模块替换原始</a:t>
            </a:r>
            <a:r>
              <a:rPr lang="en-US" altLang="zh-CN" dirty="0">
                <a:solidFill>
                  <a:srgbClr val="000000"/>
                </a:solidFill>
                <a:latin typeface="Microsoft YaHei" panose="020B0503020204020204" pitchFamily="34" charset="-122"/>
                <a:ea typeface="Microsoft YaHei" panose="020B0503020204020204" pitchFamily="34" charset="-122"/>
              </a:rPr>
              <a:t>PTM</a:t>
            </a:r>
            <a:r>
              <a:rPr lang="zh-CN" altLang="en-US" dirty="0">
                <a:solidFill>
                  <a:srgbClr val="000000"/>
                </a:solidFill>
                <a:latin typeface="Microsoft YaHei" panose="020B0503020204020204" pitchFamily="34" charset="-122"/>
                <a:ea typeface="Microsoft YaHei" panose="020B0503020204020204" pitchFamily="34" charset="-122"/>
              </a:rPr>
              <a:t>的模块。</a:t>
            </a:r>
            <a:endParaRPr lang="en-US" altLang="zh-CN" dirty="0">
              <a:solidFill>
                <a:srgbClr val="000000"/>
              </a:solidFill>
              <a:latin typeface="Microsoft YaHei" panose="020B0503020204020204" pitchFamily="34" charset="-122"/>
              <a:ea typeface="Microsoft YaHei" panose="020B0503020204020204" pitchFamily="34" charset="-122"/>
            </a:endParaRPr>
          </a:p>
        </p:txBody>
      </p:sp>
      <p:sp>
        <p:nvSpPr>
          <p:cNvPr id="5" name="灯片编号占位符 4">
            <a:extLst>
              <a:ext uri="{FF2B5EF4-FFF2-40B4-BE49-F238E27FC236}">
                <a16:creationId xmlns:a16="http://schemas.microsoft.com/office/drawing/2014/main" id="{CF4EFAB9-AF55-4F7F-B9A1-8A4DA596D268}"/>
              </a:ext>
            </a:extLst>
          </p:cNvPr>
          <p:cNvSpPr>
            <a:spLocks noGrp="1"/>
          </p:cNvSpPr>
          <p:nvPr>
            <p:ph type="sldNum" sz="quarter" idx="12"/>
          </p:nvPr>
        </p:nvSpPr>
        <p:spPr/>
        <p:txBody>
          <a:bodyPr/>
          <a:lstStyle/>
          <a:p>
            <a:fld id="{82AC959B-36DA-44CA-926B-D3617CCBB2A6}" type="slidenum">
              <a:rPr lang="zh-CN" altLang="en-US" smtClean="0"/>
              <a:t>27</a:t>
            </a:fld>
            <a:endParaRPr lang="zh-CN" altLang="en-US" dirty="0"/>
          </a:p>
        </p:txBody>
      </p:sp>
      <p:pic>
        <p:nvPicPr>
          <p:cNvPr id="6" name="图片 5">
            <a:extLst>
              <a:ext uri="{FF2B5EF4-FFF2-40B4-BE49-F238E27FC236}">
                <a16:creationId xmlns:a16="http://schemas.microsoft.com/office/drawing/2014/main" id="{C0A7EE6C-EB13-42D1-BBED-9E7E13E7CC0C}"/>
              </a:ext>
            </a:extLst>
          </p:cNvPr>
          <p:cNvPicPr>
            <a:picLocks noChangeAspect="1"/>
          </p:cNvPicPr>
          <p:nvPr/>
        </p:nvPicPr>
        <p:blipFill>
          <a:blip r:embed="rId4"/>
          <a:stretch>
            <a:fillRect/>
          </a:stretch>
        </p:blipFill>
        <p:spPr>
          <a:xfrm>
            <a:off x="6604000" y="2368549"/>
            <a:ext cx="5288830" cy="2120902"/>
          </a:xfrm>
          <a:prstGeom prst="rect">
            <a:avLst/>
          </a:prstGeom>
        </p:spPr>
      </p:pic>
      <p:sp>
        <p:nvSpPr>
          <p:cNvPr id="7" name="矩形 6">
            <a:extLst>
              <a:ext uri="{FF2B5EF4-FFF2-40B4-BE49-F238E27FC236}">
                <a16:creationId xmlns:a16="http://schemas.microsoft.com/office/drawing/2014/main" id="{03D0EA56-0DD4-4865-B08A-E31A0E7448F0}"/>
              </a:ext>
            </a:extLst>
          </p:cNvPr>
          <p:cNvSpPr/>
          <p:nvPr/>
        </p:nvSpPr>
        <p:spPr>
          <a:xfrm>
            <a:off x="5406588" y="1034545"/>
            <a:ext cx="2002279" cy="461665"/>
          </a:xfrm>
          <a:prstGeom prst="rect">
            <a:avLst/>
          </a:prstGeom>
        </p:spPr>
        <p:txBody>
          <a:bodyPr wrap="none">
            <a:spAutoFit/>
          </a:bodyPr>
          <a:lstStyle/>
          <a:p>
            <a:pPr lvl="0" algn="ctr">
              <a:defRPr/>
            </a:pPr>
            <a:r>
              <a:rPr lang="en-US" altLang="zh-CN" sz="2400" b="1" dirty="0">
                <a:solidFill>
                  <a:schemeClr val="accent5">
                    <a:lumMod val="75000"/>
                  </a:schemeClr>
                </a:solidFill>
              </a:rPr>
              <a:t>Compression</a:t>
            </a:r>
            <a:endParaRPr lang="zh-CN" altLang="en-US" sz="2400" b="1" dirty="0">
              <a:solidFill>
                <a:schemeClr val="accent5">
                  <a:lumMod val="75000"/>
                </a:schemeClr>
              </a:solidFill>
            </a:endParaRPr>
          </a:p>
        </p:txBody>
      </p:sp>
    </p:spTree>
    <p:extLst>
      <p:ext uri="{BB962C8B-B14F-4D97-AF65-F5344CB8AC3E}">
        <p14:creationId xmlns:p14="http://schemas.microsoft.com/office/powerpoint/2010/main" val="1754587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1181528" y="254295"/>
            <a:ext cx="6830037" cy="584775"/>
          </a:xfrm>
          <a:prstGeom prst="rect">
            <a:avLst/>
          </a:prstGeom>
          <a:noFill/>
        </p:spPr>
        <p:txBody>
          <a:bodyPr wrap="square" rtlCol="0">
            <a:spAutoFit/>
          </a:bodyPr>
          <a:lstStyle/>
          <a:p>
            <a:r>
              <a:rPr lang="en-US" altLang="zh-CN" sz="3200" spc="600" dirty="0">
                <a:cs typeface="+mn-ea"/>
                <a:sym typeface="+mn-lt"/>
              </a:rPr>
              <a:t>Overview</a:t>
            </a:r>
            <a:r>
              <a:rPr lang="zh-CN" altLang="en-US" sz="3200" spc="600" dirty="0">
                <a:cs typeface="+mn-ea"/>
                <a:sym typeface="+mn-lt"/>
              </a:rPr>
              <a:t>：</a:t>
            </a:r>
            <a:r>
              <a:rPr lang="en-US" altLang="zh-CN" sz="3200" spc="600" dirty="0">
                <a:cs typeface="+mn-ea"/>
                <a:sym typeface="+mn-lt"/>
              </a:rPr>
              <a:t>Extensions </a:t>
            </a:r>
            <a:endParaRPr lang="zh-CN" altLang="en-US" sz="3200" spc="600" dirty="0">
              <a:cs typeface="+mn-ea"/>
              <a:sym typeface="+mn-lt"/>
            </a:endParaRPr>
          </a:p>
        </p:txBody>
      </p:sp>
      <p:graphicFrame>
        <p:nvGraphicFramePr>
          <p:cNvPr id="28" name="表格 31">
            <a:extLst>
              <a:ext uri="{FF2B5EF4-FFF2-40B4-BE49-F238E27FC236}">
                <a16:creationId xmlns:a16="http://schemas.microsoft.com/office/drawing/2014/main" id="{41FE22FC-368D-48FF-A654-FB2A74F8A441}"/>
              </a:ext>
            </a:extLst>
          </p:cNvPr>
          <p:cNvGraphicFramePr>
            <a:graphicFrameLocks noGrp="1"/>
          </p:cNvGraphicFramePr>
          <p:nvPr/>
        </p:nvGraphicFramePr>
        <p:xfrm>
          <a:off x="0" y="1219572"/>
          <a:ext cx="1649186" cy="4665415"/>
        </p:xfrm>
        <a:graphic>
          <a:graphicData uri="http://schemas.openxmlformats.org/drawingml/2006/table">
            <a:tbl>
              <a:tblPr firstRow="1" bandRow="1">
                <a:tableStyleId>{5C22544A-7EE6-4342-B048-85BDC9FD1C3A}</a:tableStyleId>
              </a:tblPr>
              <a:tblGrid>
                <a:gridCol w="1649186">
                  <a:extLst>
                    <a:ext uri="{9D8B030D-6E8A-4147-A177-3AD203B41FA5}">
                      <a16:colId xmlns:a16="http://schemas.microsoft.com/office/drawing/2014/main" val="1542261902"/>
                    </a:ext>
                  </a:extLst>
                </a:gridCol>
              </a:tblGrid>
              <a:tr h="933083">
                <a:tc>
                  <a:txBody>
                    <a:bodyPr/>
                    <a:lstStyle/>
                    <a:p>
                      <a:pPr algn="ctr"/>
                      <a:r>
                        <a:rPr lang="en-US" altLang="zh-CN" sz="1800" b="0" kern="1200" dirty="0">
                          <a:solidFill>
                            <a:schemeClr val="dk1"/>
                          </a:solidFill>
                          <a:latin typeface="+mn-lt"/>
                          <a:ea typeface="+mn-ea"/>
                          <a:cs typeface="+mn-cs"/>
                        </a:rPr>
                        <a:t>Knowledge-enriched</a:t>
                      </a:r>
                      <a:endParaRPr lang="zh-CN" altLang="en-US" sz="1800" b="0" kern="1200" dirty="0">
                        <a:solidFill>
                          <a:schemeClr val="dk1"/>
                        </a:solidFill>
                        <a:latin typeface="+mn-lt"/>
                        <a:ea typeface="+mn-ea"/>
                        <a:cs typeface="+mn-cs"/>
                      </a:endParaRPr>
                    </a:p>
                  </a:txBody>
                  <a:tcPr anchor="ctr">
                    <a:solidFill>
                      <a:schemeClr val="tx2">
                        <a:lumMod val="60000"/>
                        <a:lumOff val="40000"/>
                      </a:schemeClr>
                    </a:solidFill>
                  </a:tcPr>
                </a:tc>
                <a:extLst>
                  <a:ext uri="{0D108BD9-81ED-4DB2-BD59-A6C34878D82A}">
                    <a16:rowId xmlns:a16="http://schemas.microsoft.com/office/drawing/2014/main" val="3189541892"/>
                  </a:ext>
                </a:extLst>
              </a:tr>
              <a:tr h="933083">
                <a:tc>
                  <a:txBody>
                    <a:bodyPr/>
                    <a:lstStyle/>
                    <a:p>
                      <a:pPr algn="ctr"/>
                      <a:r>
                        <a:rPr lang="en-US" altLang="zh-CN" dirty="0"/>
                        <a:t>Multi-lingual</a:t>
                      </a:r>
                      <a:endParaRPr lang="zh-CN" altLang="en-US" dirty="0"/>
                    </a:p>
                  </a:txBody>
                  <a:tcPr anchor="ctr">
                    <a:solidFill>
                      <a:schemeClr val="tx2">
                        <a:lumMod val="60000"/>
                        <a:lumOff val="40000"/>
                      </a:schemeClr>
                    </a:solidFill>
                  </a:tcPr>
                </a:tc>
                <a:extLst>
                  <a:ext uri="{0D108BD9-81ED-4DB2-BD59-A6C34878D82A}">
                    <a16:rowId xmlns:a16="http://schemas.microsoft.com/office/drawing/2014/main" val="2280989540"/>
                  </a:ext>
                </a:extLst>
              </a:tr>
              <a:tr h="933083">
                <a:tc>
                  <a:txBody>
                    <a:bodyPr/>
                    <a:lstStyle/>
                    <a:p>
                      <a:pPr algn="ctr"/>
                      <a:r>
                        <a:rPr lang="en-US" altLang="zh-CN" dirty="0"/>
                        <a:t>Multi-modal</a:t>
                      </a:r>
                      <a:endParaRPr lang="zh-CN" altLang="en-US" dirty="0"/>
                    </a:p>
                  </a:txBody>
                  <a:tcPr anchor="ctr">
                    <a:solidFill>
                      <a:schemeClr val="tx2">
                        <a:lumMod val="60000"/>
                        <a:lumOff val="40000"/>
                      </a:schemeClr>
                    </a:solidFill>
                  </a:tcPr>
                </a:tc>
                <a:extLst>
                  <a:ext uri="{0D108BD9-81ED-4DB2-BD59-A6C34878D82A}">
                    <a16:rowId xmlns:a16="http://schemas.microsoft.com/office/drawing/2014/main" val="4259463966"/>
                  </a:ext>
                </a:extLst>
              </a:tr>
              <a:tr h="933083">
                <a:tc>
                  <a:txBody>
                    <a:bodyPr/>
                    <a:lstStyle/>
                    <a:p>
                      <a:pPr algn="ctr"/>
                      <a:r>
                        <a:rPr lang="en-US" altLang="zh-CN" dirty="0"/>
                        <a:t>Task-specific</a:t>
                      </a:r>
                      <a:endParaRPr lang="zh-CN" altLang="en-US" dirty="0"/>
                    </a:p>
                  </a:txBody>
                  <a:tcPr anchor="ctr">
                    <a:solidFill>
                      <a:schemeClr val="tx2">
                        <a:lumMod val="60000"/>
                        <a:lumOff val="40000"/>
                      </a:schemeClr>
                    </a:solidFill>
                  </a:tcPr>
                </a:tc>
                <a:extLst>
                  <a:ext uri="{0D108BD9-81ED-4DB2-BD59-A6C34878D82A}">
                    <a16:rowId xmlns:a16="http://schemas.microsoft.com/office/drawing/2014/main" val="4062199394"/>
                  </a:ext>
                </a:extLst>
              </a:tr>
              <a:tr h="9330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bg1"/>
                          </a:solidFill>
                          <a:latin typeface="+mn-lt"/>
                          <a:ea typeface="+mn-ea"/>
                          <a:cs typeface="+mn-cs"/>
                        </a:rPr>
                        <a:t>Compression</a:t>
                      </a:r>
                      <a:endParaRPr lang="zh-CN" altLang="en-US" sz="1800" b="1" kern="1200" dirty="0">
                        <a:solidFill>
                          <a:schemeClr val="bg1"/>
                        </a:solidFill>
                        <a:latin typeface="+mn-lt"/>
                        <a:ea typeface="+mn-ea"/>
                        <a:cs typeface="+mn-cs"/>
                      </a:endParaRPr>
                    </a:p>
                    <a:p>
                      <a:pPr marL="0" algn="ctr" defTabSz="914400" rtl="0" eaLnBrk="1" latinLnBrk="0" hangingPunct="1"/>
                      <a:endParaRPr lang="zh-CN" altLang="en-US" sz="1800" b="1" kern="1200" dirty="0">
                        <a:solidFill>
                          <a:schemeClr val="bg1"/>
                        </a:solidFill>
                        <a:latin typeface="+mn-lt"/>
                        <a:ea typeface="+mn-ea"/>
                        <a:cs typeface="+mn-cs"/>
                      </a:endParaRPr>
                    </a:p>
                  </a:txBody>
                  <a:tcPr anchor="ctr">
                    <a:solidFill>
                      <a:schemeClr val="tx2">
                        <a:lumMod val="75000"/>
                      </a:schemeClr>
                    </a:solidFill>
                  </a:tcPr>
                </a:tc>
                <a:extLst>
                  <a:ext uri="{0D108BD9-81ED-4DB2-BD59-A6C34878D82A}">
                    <a16:rowId xmlns:a16="http://schemas.microsoft.com/office/drawing/2014/main" val="1965371685"/>
                  </a:ext>
                </a:extLst>
              </a:tr>
            </a:tbl>
          </a:graphicData>
        </a:graphic>
      </p:graphicFrame>
      <p:sp>
        <p:nvSpPr>
          <p:cNvPr id="29" name="等腰三角形 28">
            <a:extLst>
              <a:ext uri="{FF2B5EF4-FFF2-40B4-BE49-F238E27FC236}">
                <a16:creationId xmlns:a16="http://schemas.microsoft.com/office/drawing/2014/main" id="{C47238F0-6DBD-4367-8F80-219F22C5BC2D}"/>
              </a:ext>
            </a:extLst>
          </p:cNvPr>
          <p:cNvSpPr/>
          <p:nvPr/>
        </p:nvSpPr>
        <p:spPr>
          <a:xfrm rot="16200000">
            <a:off x="1418492" y="5333997"/>
            <a:ext cx="218971" cy="234462"/>
          </a:xfrm>
          <a:prstGeom prst="triangle">
            <a:avLst/>
          </a:prstGeom>
          <a:solidFill>
            <a:schemeClr val="bg1">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CF4EFAB9-AF55-4F7F-B9A1-8A4DA596D268}"/>
              </a:ext>
            </a:extLst>
          </p:cNvPr>
          <p:cNvSpPr>
            <a:spLocks noGrp="1"/>
          </p:cNvSpPr>
          <p:nvPr>
            <p:ph type="sldNum" sz="quarter" idx="12"/>
          </p:nvPr>
        </p:nvSpPr>
        <p:spPr/>
        <p:txBody>
          <a:bodyPr/>
          <a:lstStyle/>
          <a:p>
            <a:fld id="{82AC959B-36DA-44CA-926B-D3617CCBB2A6}" type="slidenum">
              <a:rPr lang="zh-CN" altLang="en-US" smtClean="0"/>
              <a:t>28</a:t>
            </a:fld>
            <a:endParaRPr lang="zh-CN" altLang="en-US" dirty="0"/>
          </a:p>
        </p:txBody>
      </p:sp>
      <p:pic>
        <p:nvPicPr>
          <p:cNvPr id="7" name="图片 6">
            <a:extLst>
              <a:ext uri="{FF2B5EF4-FFF2-40B4-BE49-F238E27FC236}">
                <a16:creationId xmlns:a16="http://schemas.microsoft.com/office/drawing/2014/main" id="{62A4803E-EB50-4294-8FC9-AEC5059FF1AE}"/>
              </a:ext>
            </a:extLst>
          </p:cNvPr>
          <p:cNvPicPr>
            <a:picLocks noChangeAspect="1"/>
          </p:cNvPicPr>
          <p:nvPr/>
        </p:nvPicPr>
        <p:blipFill rotWithShape="1">
          <a:blip r:embed="rId4"/>
          <a:srcRect r="2361" b="1260"/>
          <a:stretch/>
        </p:blipFill>
        <p:spPr>
          <a:xfrm>
            <a:off x="1858865" y="2177296"/>
            <a:ext cx="10000599" cy="3164446"/>
          </a:xfrm>
          <a:prstGeom prst="rect">
            <a:avLst/>
          </a:prstGeom>
        </p:spPr>
      </p:pic>
      <p:sp>
        <p:nvSpPr>
          <p:cNvPr id="8" name="矩形 7">
            <a:extLst>
              <a:ext uri="{FF2B5EF4-FFF2-40B4-BE49-F238E27FC236}">
                <a16:creationId xmlns:a16="http://schemas.microsoft.com/office/drawing/2014/main" id="{9A659564-AF45-44E9-9FAD-421A19D06990}"/>
              </a:ext>
            </a:extLst>
          </p:cNvPr>
          <p:cNvSpPr/>
          <p:nvPr/>
        </p:nvSpPr>
        <p:spPr>
          <a:xfrm>
            <a:off x="5406588" y="1034545"/>
            <a:ext cx="2002279" cy="461665"/>
          </a:xfrm>
          <a:prstGeom prst="rect">
            <a:avLst/>
          </a:prstGeom>
        </p:spPr>
        <p:txBody>
          <a:bodyPr wrap="none">
            <a:spAutoFit/>
          </a:bodyPr>
          <a:lstStyle/>
          <a:p>
            <a:pPr lvl="0" algn="ctr">
              <a:defRPr/>
            </a:pPr>
            <a:r>
              <a:rPr lang="en-US" altLang="zh-CN" sz="2400" b="1" dirty="0">
                <a:solidFill>
                  <a:schemeClr val="accent5">
                    <a:lumMod val="75000"/>
                  </a:schemeClr>
                </a:solidFill>
              </a:rPr>
              <a:t>Compression</a:t>
            </a:r>
            <a:endParaRPr lang="zh-CN" altLang="en-US" sz="2400" b="1" dirty="0">
              <a:solidFill>
                <a:schemeClr val="accent5">
                  <a:lumMod val="75000"/>
                </a:schemeClr>
              </a:solidFill>
            </a:endParaRPr>
          </a:p>
        </p:txBody>
      </p:sp>
      <p:pic>
        <p:nvPicPr>
          <p:cNvPr id="9" name="图片 8">
            <a:extLst>
              <a:ext uri="{FF2B5EF4-FFF2-40B4-BE49-F238E27FC236}">
                <a16:creationId xmlns:a16="http://schemas.microsoft.com/office/drawing/2014/main" id="{BD579E01-94C9-4E71-BF97-1E02CF30800F}"/>
              </a:ext>
            </a:extLst>
          </p:cNvPr>
          <p:cNvPicPr>
            <a:picLocks noChangeAspect="1"/>
          </p:cNvPicPr>
          <p:nvPr/>
        </p:nvPicPr>
        <p:blipFill>
          <a:blip r:embed="rId5"/>
          <a:stretch>
            <a:fillRect/>
          </a:stretch>
        </p:blipFill>
        <p:spPr>
          <a:xfrm>
            <a:off x="5116745" y="5518628"/>
            <a:ext cx="1958510" cy="609653"/>
          </a:xfrm>
          <a:prstGeom prst="rect">
            <a:avLst/>
          </a:prstGeom>
        </p:spPr>
      </p:pic>
    </p:spTree>
    <p:extLst>
      <p:ext uri="{BB962C8B-B14F-4D97-AF65-F5344CB8AC3E}">
        <p14:creationId xmlns:p14="http://schemas.microsoft.com/office/powerpoint/2010/main" val="1182236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1181528" y="254295"/>
            <a:ext cx="7293001" cy="584775"/>
          </a:xfrm>
          <a:prstGeom prst="rect">
            <a:avLst/>
          </a:prstGeom>
          <a:noFill/>
        </p:spPr>
        <p:txBody>
          <a:bodyPr wrap="square" rtlCol="0">
            <a:spAutoFit/>
          </a:bodyPr>
          <a:lstStyle/>
          <a:p>
            <a:r>
              <a:rPr lang="en-US" altLang="zh-CN" sz="3200" spc="600" dirty="0">
                <a:cs typeface="+mn-ea"/>
                <a:sym typeface="+mn-lt"/>
              </a:rPr>
              <a:t>Overview </a:t>
            </a:r>
            <a:endParaRPr lang="zh-CN" altLang="en-US" sz="3200" spc="600" dirty="0">
              <a:cs typeface="+mn-ea"/>
              <a:sym typeface="+mn-lt"/>
            </a:endParaRPr>
          </a:p>
        </p:txBody>
      </p:sp>
      <p:pic>
        <p:nvPicPr>
          <p:cNvPr id="4" name="图片 3">
            <a:extLst>
              <a:ext uri="{FF2B5EF4-FFF2-40B4-BE49-F238E27FC236}">
                <a16:creationId xmlns:a16="http://schemas.microsoft.com/office/drawing/2014/main" id="{A1D3FC1F-19CC-4F5E-ADA0-2836EA5731D9}"/>
              </a:ext>
            </a:extLst>
          </p:cNvPr>
          <p:cNvPicPr>
            <a:picLocks noChangeAspect="1"/>
          </p:cNvPicPr>
          <p:nvPr/>
        </p:nvPicPr>
        <p:blipFill>
          <a:blip r:embed="rId4"/>
          <a:stretch>
            <a:fillRect/>
          </a:stretch>
        </p:blipFill>
        <p:spPr>
          <a:xfrm>
            <a:off x="1654629" y="1382852"/>
            <a:ext cx="8943958" cy="4216774"/>
          </a:xfrm>
          <a:prstGeom prst="rect">
            <a:avLst/>
          </a:prstGeom>
        </p:spPr>
      </p:pic>
      <p:sp>
        <p:nvSpPr>
          <p:cNvPr id="5" name="灯片编号占位符 4">
            <a:extLst>
              <a:ext uri="{FF2B5EF4-FFF2-40B4-BE49-F238E27FC236}">
                <a16:creationId xmlns:a16="http://schemas.microsoft.com/office/drawing/2014/main" id="{B309EE43-D12B-4ADA-8511-9029FE6D82D5}"/>
              </a:ext>
            </a:extLst>
          </p:cNvPr>
          <p:cNvSpPr>
            <a:spLocks noGrp="1"/>
          </p:cNvSpPr>
          <p:nvPr>
            <p:ph type="sldNum" sz="quarter" idx="12"/>
          </p:nvPr>
        </p:nvSpPr>
        <p:spPr/>
        <p:txBody>
          <a:bodyPr/>
          <a:lstStyle/>
          <a:p>
            <a:fld id="{82AC959B-36DA-44CA-926B-D3617CCBB2A6}" type="slidenum">
              <a:rPr lang="zh-CN" altLang="en-US" smtClean="0"/>
              <a:t>29</a:t>
            </a:fld>
            <a:endParaRPr lang="zh-CN" altLang="en-US"/>
          </a:p>
        </p:txBody>
      </p:sp>
    </p:spTree>
    <p:extLst>
      <p:ext uri="{BB962C8B-B14F-4D97-AF65-F5344CB8AC3E}">
        <p14:creationId xmlns:p14="http://schemas.microsoft.com/office/powerpoint/2010/main" val="2682452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7000" b="-7000"/>
          </a:stretch>
        </a:blipFill>
        <a:effectLst/>
      </p:bgPr>
    </p:bg>
    <p:spTree>
      <p:nvGrpSpPr>
        <p:cNvPr id="1" name=""/>
        <p:cNvGrpSpPr/>
        <p:nvPr/>
      </p:nvGrpSpPr>
      <p:grpSpPr>
        <a:xfrm>
          <a:off x="0" y="0"/>
          <a:ext cx="0" cy="0"/>
          <a:chOff x="0" y="0"/>
          <a:chExt cx="0" cy="0"/>
        </a:xfrm>
      </p:grpSpPr>
      <p:sp>
        <p:nvSpPr>
          <p:cNvPr id="4" name="矩形 3"/>
          <p:cNvSpPr/>
          <p:nvPr/>
        </p:nvSpPr>
        <p:spPr>
          <a:xfrm>
            <a:off x="0" y="1489753"/>
            <a:ext cx="12192000" cy="390820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162232" y="1533342"/>
            <a:ext cx="12192000" cy="3513761"/>
          </a:xfrm>
          <a:prstGeom prst="rect">
            <a:avLst/>
          </a:prstGeom>
          <a:solidFill>
            <a:schemeClr val="bg1">
              <a:alpha val="80000"/>
            </a:schemeClr>
          </a:solidFill>
          <a:ln>
            <a:solidFill>
              <a:srgbClr val="B1B3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3917949" y="2656903"/>
            <a:ext cx="4356103" cy="1015933"/>
            <a:chOff x="6010522" y="2195437"/>
            <a:chExt cx="5322959" cy="1241424"/>
          </a:xfrm>
        </p:grpSpPr>
        <p:sp>
          <p:nvSpPr>
            <p:cNvPr id="10" name="MH_Title"/>
            <p:cNvSpPr/>
            <p:nvPr>
              <p:custDataLst>
                <p:tags r:id="rId2"/>
              </p:custDataLst>
            </p:nvPr>
          </p:nvSpPr>
          <p:spPr>
            <a:xfrm>
              <a:off x="6010522" y="2195437"/>
              <a:ext cx="5322959" cy="1241424"/>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25400" cap="sq">
              <a:solidFill>
                <a:schemeClr val="accent1">
                  <a:lumMod val="60000"/>
                  <a:lumOff val="4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1008000" tIns="0" rIns="0" bIns="0" rtlCol="0" anchor="ctr">
              <a:normAutofit fontScale="92500"/>
            </a:bodyPr>
            <a:lstStyle/>
            <a:p>
              <a:pPr lvl="0" algn="ctr"/>
              <a:r>
                <a:rPr lang="en-US" altLang="zh-CN" sz="4000" spc="600" dirty="0">
                  <a:solidFill>
                    <a:schemeClr val="tx1"/>
                  </a:solidFill>
                  <a:cs typeface="+mn-ea"/>
                  <a:sym typeface="+mn-lt"/>
                </a:rPr>
                <a:t>Background</a:t>
              </a:r>
              <a:endParaRPr lang="zh-CN" altLang="en-US" sz="4000" spc="600" dirty="0">
                <a:solidFill>
                  <a:schemeClr val="tx1"/>
                </a:solidFill>
                <a:cs typeface="+mn-ea"/>
                <a:sym typeface="+mn-lt"/>
              </a:endParaRPr>
            </a:p>
          </p:txBody>
        </p:sp>
        <p:sp>
          <p:nvSpPr>
            <p:cNvPr id="17" name="MH_Others_1"/>
            <p:cNvSpPr/>
            <p:nvPr>
              <p:custDataLst>
                <p:tags r:id="rId3"/>
              </p:custDataLst>
            </p:nvPr>
          </p:nvSpPr>
          <p:spPr>
            <a:xfrm>
              <a:off x="6010522" y="2220943"/>
              <a:ext cx="1154368" cy="1154368"/>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endParaRPr lang="zh-CN" altLang="en-US" dirty="0">
                <a:solidFill>
                  <a:srgbClr val="FFFFFF"/>
                </a:solidFill>
                <a:cs typeface="+mn-ea"/>
                <a:sym typeface="+mn-lt"/>
              </a:endParaRPr>
            </a:p>
          </p:txBody>
        </p:sp>
      </p:grpSp>
      <p:sp>
        <p:nvSpPr>
          <p:cNvPr id="2" name="灯片编号占位符 1">
            <a:extLst>
              <a:ext uri="{FF2B5EF4-FFF2-40B4-BE49-F238E27FC236}">
                <a16:creationId xmlns:a16="http://schemas.microsoft.com/office/drawing/2014/main" id="{0BD40033-994D-4099-B7EE-780CF7F32C3F}"/>
              </a:ext>
            </a:extLst>
          </p:cNvPr>
          <p:cNvSpPr>
            <a:spLocks noGrp="1"/>
          </p:cNvSpPr>
          <p:nvPr>
            <p:ph type="sldNum" sz="quarter" idx="12"/>
          </p:nvPr>
        </p:nvSpPr>
        <p:spPr/>
        <p:txBody>
          <a:bodyPr/>
          <a:lstStyle/>
          <a:p>
            <a:fld id="{82AC959B-36DA-44CA-926B-D3617CCBB2A6}" type="slidenum">
              <a:rPr lang="zh-CN" altLang="en-US" smtClean="0"/>
              <a:t>3</a:t>
            </a:fld>
            <a:endParaRPr lang="zh-CN" altLang="en-US"/>
          </a:p>
        </p:txBody>
      </p:sp>
    </p:spTree>
    <p:extLst>
      <p:ext uri="{BB962C8B-B14F-4D97-AF65-F5344CB8AC3E}">
        <p14:creationId xmlns:p14="http://schemas.microsoft.com/office/powerpoint/2010/main" val="539939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a:extLst>
              <a:ext uri="{FF2B5EF4-FFF2-40B4-BE49-F238E27FC236}">
                <a16:creationId xmlns:a16="http://schemas.microsoft.com/office/drawing/2014/main" id="{86074FC5-9FB7-4830-87CE-2DD40C4B56D2}"/>
              </a:ext>
            </a:extLst>
          </p:cNvPr>
          <p:cNvSpPr txBox="1"/>
          <p:nvPr/>
        </p:nvSpPr>
        <p:spPr>
          <a:xfrm>
            <a:off x="1181528" y="254295"/>
            <a:ext cx="6525558" cy="584775"/>
          </a:xfrm>
          <a:prstGeom prst="rect">
            <a:avLst/>
          </a:prstGeom>
          <a:noFill/>
        </p:spPr>
        <p:txBody>
          <a:bodyPr wrap="square" rtlCol="0">
            <a:spAutoFit/>
          </a:bodyPr>
          <a:lstStyle/>
          <a:p>
            <a:r>
              <a:rPr lang="en-US" altLang="zh-CN" sz="3200" spc="600" dirty="0">
                <a:cs typeface="+mn-ea"/>
                <a:sym typeface="+mn-lt"/>
              </a:rPr>
              <a:t>Overview</a:t>
            </a:r>
            <a:r>
              <a:rPr lang="zh-CN" altLang="en-US" sz="3200" spc="600" dirty="0">
                <a:cs typeface="+mn-ea"/>
                <a:sym typeface="+mn-lt"/>
              </a:rPr>
              <a:t>：</a:t>
            </a:r>
            <a:r>
              <a:rPr lang="en-US" altLang="zh-CN" sz="3200" spc="600" dirty="0">
                <a:cs typeface="+mn-ea"/>
                <a:sym typeface="+mn-lt"/>
              </a:rPr>
              <a:t>Finetune </a:t>
            </a:r>
            <a:endParaRPr lang="zh-CN" altLang="en-US" sz="3200" spc="600" dirty="0">
              <a:cs typeface="+mn-ea"/>
              <a:sym typeface="+mn-lt"/>
            </a:endParaRPr>
          </a:p>
        </p:txBody>
      </p:sp>
      <p:sp>
        <p:nvSpPr>
          <p:cNvPr id="3" name="灯片编号占位符 2">
            <a:extLst>
              <a:ext uri="{FF2B5EF4-FFF2-40B4-BE49-F238E27FC236}">
                <a16:creationId xmlns:a16="http://schemas.microsoft.com/office/drawing/2014/main" id="{F2D5EC75-AC6A-47E8-977E-8C27F84D9E1F}"/>
              </a:ext>
            </a:extLst>
          </p:cNvPr>
          <p:cNvSpPr>
            <a:spLocks noGrp="1"/>
          </p:cNvSpPr>
          <p:nvPr>
            <p:ph type="sldNum" sz="quarter" idx="12"/>
          </p:nvPr>
        </p:nvSpPr>
        <p:spPr/>
        <p:txBody>
          <a:bodyPr/>
          <a:lstStyle/>
          <a:p>
            <a:fld id="{82AC959B-36DA-44CA-926B-D3617CCBB2A6}" type="slidenum">
              <a:rPr lang="zh-CN" altLang="en-US" smtClean="0"/>
              <a:t>30</a:t>
            </a:fld>
            <a:endParaRPr lang="zh-CN" altLang="en-US"/>
          </a:p>
        </p:txBody>
      </p:sp>
      <p:sp>
        <p:nvSpPr>
          <p:cNvPr id="4" name="文本框 3">
            <a:extLst>
              <a:ext uri="{FF2B5EF4-FFF2-40B4-BE49-F238E27FC236}">
                <a16:creationId xmlns:a16="http://schemas.microsoft.com/office/drawing/2014/main" id="{924D3DAF-41E2-4D06-A229-EA4FBCA2DAB0}"/>
              </a:ext>
            </a:extLst>
          </p:cNvPr>
          <p:cNvSpPr txBox="1"/>
          <p:nvPr/>
        </p:nvSpPr>
        <p:spPr>
          <a:xfrm>
            <a:off x="1528435" y="949860"/>
            <a:ext cx="986165" cy="523220"/>
          </a:xfrm>
          <a:prstGeom prst="rect">
            <a:avLst/>
          </a:prstGeom>
          <a:noFill/>
        </p:spPr>
        <p:txBody>
          <a:bodyPr wrap="square" rtlCol="0">
            <a:spAutoFit/>
          </a:bodyPr>
          <a:lstStyle/>
          <a:p>
            <a:r>
              <a:rPr lang="zh-CN" altLang="en-US" sz="2800" b="1" dirty="0">
                <a:solidFill>
                  <a:srgbClr val="C00000"/>
                </a:solidFill>
              </a:rPr>
              <a:t>微调</a:t>
            </a:r>
          </a:p>
        </p:txBody>
      </p:sp>
      <p:sp>
        <p:nvSpPr>
          <p:cNvPr id="8" name="矩形 7">
            <a:extLst>
              <a:ext uri="{FF2B5EF4-FFF2-40B4-BE49-F238E27FC236}">
                <a16:creationId xmlns:a16="http://schemas.microsoft.com/office/drawing/2014/main" id="{8AA6E0DF-5DB4-4F25-A91B-C38C16F5DA28}"/>
              </a:ext>
            </a:extLst>
          </p:cNvPr>
          <p:cNvSpPr/>
          <p:nvPr/>
        </p:nvSpPr>
        <p:spPr>
          <a:xfrm>
            <a:off x="1528435" y="3134597"/>
            <a:ext cx="5393065" cy="3261470"/>
          </a:xfrm>
          <a:prstGeom prst="rect">
            <a:avLst/>
          </a:prstGeom>
        </p:spPr>
        <p:txBody>
          <a:bodyPr wrap="square">
            <a:spAutoFit/>
          </a:bodyPr>
          <a:lstStyle/>
          <a:p>
            <a:r>
              <a:rPr lang="zh-CN" altLang="en-US" sz="2000" b="1" dirty="0">
                <a:solidFill>
                  <a:schemeClr val="accent4">
                    <a:lumMod val="75000"/>
                  </a:schemeClr>
                </a:solidFill>
              </a:rPr>
              <a:t>微调策略：</a:t>
            </a:r>
            <a:endParaRPr lang="en-US" altLang="zh-CN" sz="2000" b="1" dirty="0">
              <a:solidFill>
                <a:schemeClr val="accent4">
                  <a:lumMod val="75000"/>
                </a:schemeClr>
              </a:solidFill>
            </a:endParaRPr>
          </a:p>
          <a:p>
            <a:pPr marL="285750" indent="-285750">
              <a:lnSpc>
                <a:spcPct val="150000"/>
              </a:lnSpc>
              <a:buFont typeface="Wingdings" panose="05000000000000000000" pitchFamily="2" charset="2"/>
              <a:buChar char="u"/>
            </a:pPr>
            <a:r>
              <a:rPr lang="en-US" altLang="zh-CN" b="1" dirty="0">
                <a:solidFill>
                  <a:schemeClr val="accent4">
                    <a:lumMod val="75000"/>
                  </a:schemeClr>
                </a:solidFill>
              </a:rPr>
              <a:t>Two-stage</a:t>
            </a:r>
            <a:r>
              <a:rPr lang="zh-CN" altLang="en-US" b="1" dirty="0">
                <a:solidFill>
                  <a:schemeClr val="accent4">
                    <a:lumMod val="75000"/>
                  </a:schemeClr>
                </a:solidFill>
              </a:rPr>
              <a:t>：</a:t>
            </a:r>
            <a:r>
              <a:rPr lang="zh-CN" altLang="en-US" dirty="0"/>
              <a:t>先经过一个中间任务或语料进行微调；再在目标任务上进行微调</a:t>
            </a:r>
            <a:endParaRPr lang="en-US" altLang="zh-CN" dirty="0"/>
          </a:p>
          <a:p>
            <a:pPr marL="285750" indent="-285750">
              <a:lnSpc>
                <a:spcPct val="150000"/>
              </a:lnSpc>
              <a:buFont typeface="Wingdings" panose="05000000000000000000" pitchFamily="2" charset="2"/>
              <a:buChar char="u"/>
            </a:pPr>
            <a:r>
              <a:rPr lang="zh-CN" altLang="en-US" b="1" dirty="0">
                <a:solidFill>
                  <a:schemeClr val="accent4">
                    <a:lumMod val="75000"/>
                  </a:schemeClr>
                </a:solidFill>
              </a:rPr>
              <a:t>多任务学习</a:t>
            </a:r>
            <a:endParaRPr lang="en-US" altLang="zh-CN" b="1" dirty="0">
              <a:solidFill>
                <a:schemeClr val="accent4">
                  <a:lumMod val="75000"/>
                </a:schemeClr>
              </a:solidFill>
            </a:endParaRPr>
          </a:p>
          <a:p>
            <a:pPr marL="285750" indent="-285750">
              <a:lnSpc>
                <a:spcPct val="150000"/>
              </a:lnSpc>
              <a:buFont typeface="Wingdings" panose="05000000000000000000" pitchFamily="2" charset="2"/>
              <a:buChar char="u"/>
            </a:pPr>
            <a:r>
              <a:rPr lang="zh-CN" altLang="en-US" b="1" dirty="0">
                <a:solidFill>
                  <a:schemeClr val="accent4">
                    <a:lumMod val="75000"/>
                  </a:schemeClr>
                </a:solidFill>
              </a:rPr>
              <a:t>使用额外的适应模块</a:t>
            </a:r>
            <a:r>
              <a:rPr lang="zh-CN" altLang="en-US" dirty="0">
                <a:solidFill>
                  <a:schemeClr val="accent4">
                    <a:lumMod val="75000"/>
                  </a:schemeClr>
                </a:solidFill>
              </a:rPr>
              <a:t>（</a:t>
            </a:r>
            <a:r>
              <a:rPr lang="en-US" altLang="zh-CN" dirty="0"/>
              <a:t>extra adaption module</a:t>
            </a:r>
            <a:r>
              <a:rPr lang="zh-CN" altLang="en-US" dirty="0"/>
              <a:t>），</a:t>
            </a:r>
            <a:endParaRPr lang="en-US" altLang="zh-CN" dirty="0"/>
          </a:p>
          <a:p>
            <a:pPr marL="285750" indent="-285750">
              <a:lnSpc>
                <a:spcPct val="150000"/>
              </a:lnSpc>
              <a:buFont typeface="Wingdings" panose="05000000000000000000" pitchFamily="2" charset="2"/>
              <a:buChar char="u"/>
            </a:pPr>
            <a:r>
              <a:rPr lang="zh-CN" altLang="en-US" b="1" dirty="0">
                <a:solidFill>
                  <a:schemeClr val="accent4">
                    <a:lumMod val="75000"/>
                  </a:schemeClr>
                </a:solidFill>
              </a:rPr>
              <a:t>其他：</a:t>
            </a:r>
            <a:endParaRPr lang="en-US" altLang="zh-CN" b="1" dirty="0">
              <a:solidFill>
                <a:schemeClr val="accent4">
                  <a:lumMod val="75000"/>
                </a:schemeClr>
              </a:solidFill>
            </a:endParaRPr>
          </a:p>
          <a:p>
            <a:pPr marL="800100" lvl="1" indent="-342900">
              <a:lnSpc>
                <a:spcPct val="150000"/>
              </a:lnSpc>
              <a:buFont typeface="Wingdings" panose="05000000000000000000" pitchFamily="2" charset="2"/>
              <a:buChar char="p"/>
            </a:pPr>
            <a:r>
              <a:rPr lang="en-US" altLang="zh-CN" dirty="0"/>
              <a:t>Gradual unfreezing</a:t>
            </a:r>
          </a:p>
          <a:p>
            <a:pPr marL="800100" lvl="1" indent="-342900">
              <a:lnSpc>
                <a:spcPct val="150000"/>
              </a:lnSpc>
              <a:buFont typeface="Wingdings" panose="05000000000000000000" pitchFamily="2" charset="2"/>
              <a:buChar char="p"/>
            </a:pPr>
            <a:r>
              <a:rPr lang="en-US" altLang="zh-CN" dirty="0"/>
              <a:t>Sequential unfreezing</a:t>
            </a:r>
          </a:p>
        </p:txBody>
      </p:sp>
      <p:sp>
        <p:nvSpPr>
          <p:cNvPr id="9" name="矩形 8">
            <a:extLst>
              <a:ext uri="{FF2B5EF4-FFF2-40B4-BE49-F238E27FC236}">
                <a16:creationId xmlns:a16="http://schemas.microsoft.com/office/drawing/2014/main" id="{896CA293-BABD-4DE1-B1D1-AD52C0965273}"/>
              </a:ext>
            </a:extLst>
          </p:cNvPr>
          <p:cNvSpPr/>
          <p:nvPr/>
        </p:nvSpPr>
        <p:spPr>
          <a:xfrm>
            <a:off x="1528435" y="1583871"/>
            <a:ext cx="8878308" cy="1346138"/>
          </a:xfrm>
          <a:prstGeom prst="rect">
            <a:avLst/>
          </a:prstGeom>
        </p:spPr>
        <p:txBody>
          <a:bodyPr wrap="square">
            <a:spAutoFit/>
          </a:bodyPr>
          <a:lstStyle/>
          <a:p>
            <a:pPr>
              <a:lnSpc>
                <a:spcPct val="150000"/>
              </a:lnSpc>
            </a:pPr>
            <a:r>
              <a:rPr lang="zh-CN" altLang="en-US" sz="2000" b="1" dirty="0">
                <a:solidFill>
                  <a:schemeClr val="accent1">
                    <a:lumMod val="75000"/>
                  </a:schemeClr>
                </a:solidFill>
              </a:rPr>
              <a:t>怎样迁移知识？</a:t>
            </a:r>
          </a:p>
          <a:p>
            <a:pPr marL="285750" indent="-285750">
              <a:lnSpc>
                <a:spcPct val="150000"/>
              </a:lnSpc>
              <a:buFont typeface="Wingdings" panose="05000000000000000000" pitchFamily="2" charset="2"/>
              <a:buChar char="l"/>
            </a:pPr>
            <a:r>
              <a:rPr lang="zh-CN" altLang="en-US" dirty="0">
                <a:solidFill>
                  <a:schemeClr val="accent1">
                    <a:lumMod val="75000"/>
                  </a:schemeClr>
                </a:solidFill>
              </a:rPr>
              <a:t>选择合适的预训练任务、网络结构、语料；</a:t>
            </a:r>
            <a:endParaRPr lang="en-US" altLang="zh-CN" dirty="0">
              <a:solidFill>
                <a:schemeClr val="accent1">
                  <a:lumMod val="75000"/>
                </a:schemeClr>
              </a:solidFill>
            </a:endParaRPr>
          </a:p>
          <a:p>
            <a:pPr marL="285750" indent="-285750">
              <a:lnSpc>
                <a:spcPct val="150000"/>
              </a:lnSpc>
              <a:buFont typeface="Wingdings" panose="05000000000000000000" pitchFamily="2" charset="2"/>
              <a:buChar char="l"/>
            </a:pPr>
            <a:r>
              <a:rPr lang="zh-CN" altLang="en-US" dirty="0">
                <a:solidFill>
                  <a:schemeClr val="accent1">
                    <a:lumMod val="75000"/>
                  </a:schemeClr>
                </a:solidFill>
              </a:rPr>
              <a:t>选择合适的层数。</a:t>
            </a:r>
            <a:endParaRPr lang="en-US" altLang="zh-CN" dirty="0">
              <a:solidFill>
                <a:schemeClr val="accent1">
                  <a:lumMod val="75000"/>
                </a:schemeClr>
              </a:solidFill>
            </a:endParaRPr>
          </a:p>
        </p:txBody>
      </p:sp>
      <p:sp>
        <p:nvSpPr>
          <p:cNvPr id="6" name="箭头: 右 5">
            <a:extLst>
              <a:ext uri="{FF2B5EF4-FFF2-40B4-BE49-F238E27FC236}">
                <a16:creationId xmlns:a16="http://schemas.microsoft.com/office/drawing/2014/main" id="{C9151EE8-8E13-47EB-9957-2805420A7B99}"/>
              </a:ext>
            </a:extLst>
          </p:cNvPr>
          <p:cNvSpPr/>
          <p:nvPr/>
        </p:nvSpPr>
        <p:spPr>
          <a:xfrm>
            <a:off x="976448" y="1642396"/>
            <a:ext cx="554547" cy="41096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箭头: 右 6">
            <a:extLst>
              <a:ext uri="{FF2B5EF4-FFF2-40B4-BE49-F238E27FC236}">
                <a16:creationId xmlns:a16="http://schemas.microsoft.com/office/drawing/2014/main" id="{50B06436-79C5-4926-A378-96D67A31915F}"/>
              </a:ext>
            </a:extLst>
          </p:cNvPr>
          <p:cNvSpPr/>
          <p:nvPr/>
        </p:nvSpPr>
        <p:spPr>
          <a:xfrm>
            <a:off x="973888" y="3134597"/>
            <a:ext cx="554547" cy="41096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599426D9-459C-4C57-97C9-2109CBD37605}"/>
              </a:ext>
            </a:extLst>
          </p:cNvPr>
          <p:cNvPicPr>
            <a:picLocks noChangeAspect="1"/>
          </p:cNvPicPr>
          <p:nvPr/>
        </p:nvPicPr>
        <p:blipFill>
          <a:blip r:embed="rId4"/>
          <a:stretch>
            <a:fillRect/>
          </a:stretch>
        </p:blipFill>
        <p:spPr>
          <a:xfrm>
            <a:off x="7128309" y="2075325"/>
            <a:ext cx="4640982" cy="2118544"/>
          </a:xfrm>
          <a:prstGeom prst="rect">
            <a:avLst/>
          </a:prstGeom>
        </p:spPr>
      </p:pic>
    </p:spTree>
    <p:extLst>
      <p:ext uri="{BB962C8B-B14F-4D97-AF65-F5344CB8AC3E}">
        <p14:creationId xmlns:p14="http://schemas.microsoft.com/office/powerpoint/2010/main" val="37603379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7000" b="-7000"/>
          </a:stretch>
        </a:blipFill>
        <a:effectLst/>
      </p:bgPr>
    </p:bg>
    <p:spTree>
      <p:nvGrpSpPr>
        <p:cNvPr id="1" name=""/>
        <p:cNvGrpSpPr/>
        <p:nvPr/>
      </p:nvGrpSpPr>
      <p:grpSpPr>
        <a:xfrm>
          <a:off x="0" y="0"/>
          <a:ext cx="0" cy="0"/>
          <a:chOff x="0" y="0"/>
          <a:chExt cx="0" cy="0"/>
        </a:xfrm>
      </p:grpSpPr>
      <p:sp>
        <p:nvSpPr>
          <p:cNvPr id="4" name="矩形 3"/>
          <p:cNvSpPr/>
          <p:nvPr/>
        </p:nvSpPr>
        <p:spPr>
          <a:xfrm>
            <a:off x="0" y="1489753"/>
            <a:ext cx="12192000" cy="390820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0" y="1674688"/>
            <a:ext cx="12192000" cy="3513761"/>
          </a:xfrm>
          <a:prstGeom prst="rect">
            <a:avLst/>
          </a:prstGeom>
          <a:solidFill>
            <a:schemeClr val="bg1">
              <a:alpha val="80000"/>
            </a:schemeClr>
          </a:solidFill>
          <a:ln>
            <a:solidFill>
              <a:srgbClr val="B1B3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1"/>
          <p:cNvGrpSpPr/>
          <p:nvPr/>
        </p:nvGrpSpPr>
        <p:grpSpPr>
          <a:xfrm>
            <a:off x="1477192" y="2921450"/>
            <a:ext cx="9542413" cy="1015933"/>
            <a:chOff x="3917949" y="2096461"/>
            <a:chExt cx="5304365" cy="1015933"/>
          </a:xfrm>
        </p:grpSpPr>
        <p:sp>
          <p:nvSpPr>
            <p:cNvPr id="10" name="MH_Title"/>
            <p:cNvSpPr/>
            <p:nvPr>
              <p:custDataLst>
                <p:tags r:id="rId2"/>
              </p:custDataLst>
            </p:nvPr>
          </p:nvSpPr>
          <p:spPr>
            <a:xfrm>
              <a:off x="3917949" y="2096461"/>
              <a:ext cx="5304365" cy="101593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25400" cap="sq">
              <a:solidFill>
                <a:schemeClr val="accent1">
                  <a:lumMod val="60000"/>
                  <a:lumOff val="4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1008000" tIns="0" rIns="0" bIns="0" rtlCol="0" anchor="ctr">
              <a:normAutofit/>
            </a:bodyPr>
            <a:lstStyle/>
            <a:p>
              <a:pPr lvl="0"/>
              <a:r>
                <a:rPr lang="zh-CN" altLang="en-US" sz="4000" spc="600" dirty="0">
                  <a:solidFill>
                    <a:schemeClr val="tx1"/>
                  </a:solidFill>
                  <a:cs typeface="+mn-ea"/>
                  <a:sym typeface="+mn-lt"/>
                </a:rPr>
                <a:t> </a:t>
              </a:r>
              <a:r>
                <a:rPr lang="en-US" altLang="zh-CN" sz="4000" spc="600" dirty="0">
                  <a:solidFill>
                    <a:schemeClr val="tx1"/>
                  </a:solidFill>
                  <a:cs typeface="+mn-ea"/>
                  <a:sym typeface="+mn-lt"/>
                </a:rPr>
                <a:t>Resources &amp; Applications</a:t>
              </a:r>
              <a:endParaRPr lang="zh-CN" altLang="en-US" sz="4000" spc="600" dirty="0">
                <a:solidFill>
                  <a:schemeClr val="tx1"/>
                </a:solidFill>
                <a:cs typeface="+mn-ea"/>
                <a:sym typeface="+mn-lt"/>
              </a:endParaRPr>
            </a:p>
          </p:txBody>
        </p:sp>
        <p:sp>
          <p:nvSpPr>
            <p:cNvPr id="8" name="MH_Others_1"/>
            <p:cNvSpPr/>
            <p:nvPr>
              <p:custDataLst>
                <p:tags r:id="rId3"/>
              </p:custDataLst>
            </p:nvPr>
          </p:nvSpPr>
          <p:spPr>
            <a:xfrm>
              <a:off x="3917950" y="2132082"/>
              <a:ext cx="625912" cy="944690"/>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endParaRPr lang="zh-CN" altLang="en-US" dirty="0">
                <a:solidFill>
                  <a:srgbClr val="FFFFFF"/>
                </a:solidFill>
                <a:cs typeface="+mn-ea"/>
                <a:sym typeface="+mn-lt"/>
              </a:endParaRPr>
            </a:p>
          </p:txBody>
        </p:sp>
      </p:grpSp>
      <p:sp>
        <p:nvSpPr>
          <p:cNvPr id="3" name="灯片编号占位符 2">
            <a:extLst>
              <a:ext uri="{FF2B5EF4-FFF2-40B4-BE49-F238E27FC236}">
                <a16:creationId xmlns:a16="http://schemas.microsoft.com/office/drawing/2014/main" id="{6D1EB26E-92AC-4C65-A6BB-AE195A0CD28A}"/>
              </a:ext>
            </a:extLst>
          </p:cNvPr>
          <p:cNvSpPr>
            <a:spLocks noGrp="1"/>
          </p:cNvSpPr>
          <p:nvPr>
            <p:ph type="sldNum" sz="quarter" idx="12"/>
          </p:nvPr>
        </p:nvSpPr>
        <p:spPr/>
        <p:txBody>
          <a:bodyPr/>
          <a:lstStyle/>
          <a:p>
            <a:fld id="{82AC959B-36DA-44CA-926B-D3617CCBB2A6}" type="slidenum">
              <a:rPr lang="zh-CN" altLang="en-US" smtClean="0"/>
              <a:t>31</a:t>
            </a:fld>
            <a:endParaRPr lang="zh-CN" altLang="en-US"/>
          </a:p>
        </p:txBody>
      </p:sp>
    </p:spTree>
    <p:extLst>
      <p:ext uri="{BB962C8B-B14F-4D97-AF65-F5344CB8AC3E}">
        <p14:creationId xmlns:p14="http://schemas.microsoft.com/office/powerpoint/2010/main" val="3562141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文本框 52">
            <a:extLst>
              <a:ext uri="{FF2B5EF4-FFF2-40B4-BE49-F238E27FC236}">
                <a16:creationId xmlns:a16="http://schemas.microsoft.com/office/drawing/2014/main" id="{0CBE1110-2962-427B-8DA0-71EE3CB248CB}"/>
              </a:ext>
            </a:extLst>
          </p:cNvPr>
          <p:cNvSpPr txBox="1"/>
          <p:nvPr/>
        </p:nvSpPr>
        <p:spPr>
          <a:xfrm>
            <a:off x="1181528" y="254295"/>
            <a:ext cx="7547636" cy="584775"/>
          </a:xfrm>
          <a:prstGeom prst="rect">
            <a:avLst/>
          </a:prstGeom>
          <a:noFill/>
        </p:spPr>
        <p:txBody>
          <a:bodyPr wrap="square" rtlCol="0">
            <a:spAutoFit/>
          </a:bodyPr>
          <a:lstStyle/>
          <a:p>
            <a:r>
              <a:rPr lang="en-US" altLang="zh-CN" sz="3200" spc="600" dirty="0">
                <a:cs typeface="+mn-ea"/>
                <a:sym typeface="+mn-lt"/>
              </a:rPr>
              <a:t>Resources &amp; Applications</a:t>
            </a:r>
            <a:endParaRPr lang="zh-CN" altLang="en-US" sz="3200" spc="600" dirty="0">
              <a:cs typeface="+mn-ea"/>
              <a:sym typeface="+mn-lt"/>
            </a:endParaRPr>
          </a:p>
        </p:txBody>
      </p:sp>
      <p:sp>
        <p:nvSpPr>
          <p:cNvPr id="3" name="灯片编号占位符 2">
            <a:extLst>
              <a:ext uri="{FF2B5EF4-FFF2-40B4-BE49-F238E27FC236}">
                <a16:creationId xmlns:a16="http://schemas.microsoft.com/office/drawing/2014/main" id="{D236ED20-95E8-462C-89BE-115B33FCBB78}"/>
              </a:ext>
            </a:extLst>
          </p:cNvPr>
          <p:cNvSpPr>
            <a:spLocks noGrp="1"/>
          </p:cNvSpPr>
          <p:nvPr>
            <p:ph type="sldNum" sz="quarter" idx="12"/>
          </p:nvPr>
        </p:nvSpPr>
        <p:spPr/>
        <p:txBody>
          <a:bodyPr/>
          <a:lstStyle/>
          <a:p>
            <a:fld id="{82AC959B-36DA-44CA-926B-D3617CCBB2A6}" type="slidenum">
              <a:rPr lang="zh-CN" altLang="en-US" smtClean="0"/>
              <a:t>32</a:t>
            </a:fld>
            <a:endParaRPr lang="zh-CN" altLang="en-US"/>
          </a:p>
        </p:txBody>
      </p:sp>
      <p:pic>
        <p:nvPicPr>
          <p:cNvPr id="52" name="图片 51">
            <a:extLst>
              <a:ext uri="{FF2B5EF4-FFF2-40B4-BE49-F238E27FC236}">
                <a16:creationId xmlns:a16="http://schemas.microsoft.com/office/drawing/2014/main" id="{F50AB7C9-2632-4C99-A413-565E1342CF80}"/>
              </a:ext>
            </a:extLst>
          </p:cNvPr>
          <p:cNvPicPr>
            <a:picLocks noChangeAspect="1"/>
          </p:cNvPicPr>
          <p:nvPr/>
        </p:nvPicPr>
        <p:blipFill>
          <a:blip r:embed="rId4"/>
          <a:stretch>
            <a:fillRect/>
          </a:stretch>
        </p:blipFill>
        <p:spPr>
          <a:xfrm>
            <a:off x="2165118" y="920493"/>
            <a:ext cx="7616990" cy="5639201"/>
          </a:xfrm>
          <a:prstGeom prst="rect">
            <a:avLst/>
          </a:prstGeom>
        </p:spPr>
      </p:pic>
    </p:spTree>
    <p:extLst>
      <p:ext uri="{BB962C8B-B14F-4D97-AF65-F5344CB8AC3E}">
        <p14:creationId xmlns:p14="http://schemas.microsoft.com/office/powerpoint/2010/main" val="42122979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文本框 52">
            <a:extLst>
              <a:ext uri="{FF2B5EF4-FFF2-40B4-BE49-F238E27FC236}">
                <a16:creationId xmlns:a16="http://schemas.microsoft.com/office/drawing/2014/main" id="{0CBE1110-2962-427B-8DA0-71EE3CB248CB}"/>
              </a:ext>
            </a:extLst>
          </p:cNvPr>
          <p:cNvSpPr txBox="1"/>
          <p:nvPr/>
        </p:nvSpPr>
        <p:spPr>
          <a:xfrm>
            <a:off x="1181528" y="254295"/>
            <a:ext cx="7547636" cy="584775"/>
          </a:xfrm>
          <a:prstGeom prst="rect">
            <a:avLst/>
          </a:prstGeom>
          <a:noFill/>
        </p:spPr>
        <p:txBody>
          <a:bodyPr wrap="square" rtlCol="0">
            <a:spAutoFit/>
          </a:bodyPr>
          <a:lstStyle/>
          <a:p>
            <a:r>
              <a:rPr lang="en-US" altLang="zh-CN" sz="3200" spc="600" dirty="0">
                <a:cs typeface="+mn-ea"/>
                <a:sym typeface="+mn-lt"/>
              </a:rPr>
              <a:t>Resources &amp; Applications</a:t>
            </a:r>
            <a:endParaRPr lang="zh-CN" altLang="en-US" sz="3200" spc="600" dirty="0">
              <a:cs typeface="+mn-ea"/>
              <a:sym typeface="+mn-lt"/>
            </a:endParaRPr>
          </a:p>
        </p:txBody>
      </p:sp>
      <p:sp>
        <p:nvSpPr>
          <p:cNvPr id="3" name="灯片编号占位符 2">
            <a:extLst>
              <a:ext uri="{FF2B5EF4-FFF2-40B4-BE49-F238E27FC236}">
                <a16:creationId xmlns:a16="http://schemas.microsoft.com/office/drawing/2014/main" id="{D236ED20-95E8-462C-89BE-115B33FCBB78}"/>
              </a:ext>
            </a:extLst>
          </p:cNvPr>
          <p:cNvSpPr>
            <a:spLocks noGrp="1"/>
          </p:cNvSpPr>
          <p:nvPr>
            <p:ph type="sldNum" sz="quarter" idx="12"/>
          </p:nvPr>
        </p:nvSpPr>
        <p:spPr/>
        <p:txBody>
          <a:bodyPr/>
          <a:lstStyle/>
          <a:p>
            <a:fld id="{82AC959B-36DA-44CA-926B-D3617CCBB2A6}" type="slidenum">
              <a:rPr lang="zh-CN" altLang="en-US" smtClean="0"/>
              <a:t>33</a:t>
            </a:fld>
            <a:endParaRPr lang="zh-CN" altLang="en-US"/>
          </a:p>
        </p:txBody>
      </p:sp>
      <p:pic>
        <p:nvPicPr>
          <p:cNvPr id="4" name="图片 3">
            <a:extLst>
              <a:ext uri="{FF2B5EF4-FFF2-40B4-BE49-F238E27FC236}">
                <a16:creationId xmlns:a16="http://schemas.microsoft.com/office/drawing/2014/main" id="{EFFCC1EA-5752-4D21-885F-30CDA2E415F3}"/>
              </a:ext>
            </a:extLst>
          </p:cNvPr>
          <p:cNvPicPr>
            <a:picLocks noChangeAspect="1"/>
          </p:cNvPicPr>
          <p:nvPr/>
        </p:nvPicPr>
        <p:blipFill>
          <a:blip r:embed="rId4"/>
          <a:stretch>
            <a:fillRect/>
          </a:stretch>
        </p:blipFill>
        <p:spPr>
          <a:xfrm>
            <a:off x="2362201" y="1605941"/>
            <a:ext cx="6771115" cy="4568260"/>
          </a:xfrm>
          <a:prstGeom prst="rect">
            <a:avLst/>
          </a:prstGeom>
        </p:spPr>
      </p:pic>
      <p:pic>
        <p:nvPicPr>
          <p:cNvPr id="5" name="图片 4">
            <a:extLst>
              <a:ext uri="{FF2B5EF4-FFF2-40B4-BE49-F238E27FC236}">
                <a16:creationId xmlns:a16="http://schemas.microsoft.com/office/drawing/2014/main" id="{F3259A23-1B11-4AC0-8F70-048516A9BC12}"/>
              </a:ext>
            </a:extLst>
          </p:cNvPr>
          <p:cNvPicPr>
            <a:picLocks noChangeAspect="1"/>
          </p:cNvPicPr>
          <p:nvPr/>
        </p:nvPicPr>
        <p:blipFill>
          <a:blip r:embed="rId4"/>
          <a:stretch>
            <a:fillRect/>
          </a:stretch>
        </p:blipFill>
        <p:spPr>
          <a:xfrm>
            <a:off x="2251364" y="1605941"/>
            <a:ext cx="6771115" cy="4568260"/>
          </a:xfrm>
          <a:prstGeom prst="rect">
            <a:avLst/>
          </a:prstGeom>
        </p:spPr>
      </p:pic>
      <p:sp>
        <p:nvSpPr>
          <p:cNvPr id="6" name="矩形 5">
            <a:extLst>
              <a:ext uri="{FF2B5EF4-FFF2-40B4-BE49-F238E27FC236}">
                <a16:creationId xmlns:a16="http://schemas.microsoft.com/office/drawing/2014/main" id="{C91CB295-67DD-498B-BCC2-8350AB9B2E9D}"/>
              </a:ext>
            </a:extLst>
          </p:cNvPr>
          <p:cNvSpPr/>
          <p:nvPr/>
        </p:nvSpPr>
        <p:spPr>
          <a:xfrm>
            <a:off x="4028318" y="1054461"/>
            <a:ext cx="4284409" cy="646331"/>
          </a:xfrm>
          <a:prstGeom prst="rect">
            <a:avLst/>
          </a:prstGeom>
        </p:spPr>
        <p:txBody>
          <a:bodyPr wrap="square">
            <a:spAutoFit/>
          </a:bodyPr>
          <a:lstStyle/>
          <a:p>
            <a:r>
              <a:rPr lang="en-US" altLang="zh-CN" dirty="0">
                <a:hlinkClick r:id="rId5"/>
              </a:rPr>
              <a:t>https://github.com/thunlp/PLMpapers</a:t>
            </a:r>
            <a:endParaRPr lang="en-US" altLang="zh-CN" dirty="0"/>
          </a:p>
          <a:p>
            <a:endParaRPr lang="zh-CN" altLang="en-US" dirty="0"/>
          </a:p>
        </p:txBody>
      </p:sp>
    </p:spTree>
    <p:extLst>
      <p:ext uri="{BB962C8B-B14F-4D97-AF65-F5344CB8AC3E}">
        <p14:creationId xmlns:p14="http://schemas.microsoft.com/office/powerpoint/2010/main" val="2085053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îṥļîḑé-Rectangle 11"/>
          <p:cNvSpPr/>
          <p:nvPr/>
        </p:nvSpPr>
        <p:spPr>
          <a:xfrm rot="5400000">
            <a:off x="6103024" y="-1094217"/>
            <a:ext cx="184292" cy="98288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6" name="Group 7"/>
          <p:cNvGrpSpPr/>
          <p:nvPr/>
        </p:nvGrpSpPr>
        <p:grpSpPr>
          <a:xfrm>
            <a:off x="1785148" y="3568999"/>
            <a:ext cx="1521154" cy="660376"/>
            <a:chOff x="1785938" y="1587962"/>
            <a:chExt cx="1217700" cy="528638"/>
          </a:xfrm>
        </p:grpSpPr>
        <p:sp>
          <p:nvSpPr>
            <p:cNvPr id="39" name="îṥļîḑé-Right Triangle 6"/>
            <p:cNvSpPr/>
            <p:nvPr/>
          </p:nvSpPr>
          <p:spPr>
            <a:xfrm rot="2217923" flipV="1">
              <a:off x="2789202" y="1635101"/>
              <a:ext cx="214436" cy="16131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0" name="îṥļîḑé-Parallelogram 3"/>
            <p:cNvSpPr/>
            <p:nvPr/>
          </p:nvSpPr>
          <p:spPr>
            <a:xfrm>
              <a:off x="1785938" y="1587962"/>
              <a:ext cx="1074906" cy="528638"/>
            </a:xfrm>
            <a:prstGeom prst="parallelogram">
              <a:avLst>
                <a:gd name="adj" fmla="val 73726"/>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7" name="îṥļîḑé-Oval 8"/>
          <p:cNvSpPr/>
          <p:nvPr/>
        </p:nvSpPr>
        <p:spPr>
          <a:xfrm>
            <a:off x="2373924" y="3116903"/>
            <a:ext cx="573350" cy="57335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ar-SA" b="1"/>
              <a:t>1</a:t>
            </a:r>
          </a:p>
        </p:txBody>
      </p:sp>
      <p:grpSp>
        <p:nvGrpSpPr>
          <p:cNvPr id="8" name="Group 15"/>
          <p:cNvGrpSpPr/>
          <p:nvPr/>
        </p:nvGrpSpPr>
        <p:grpSpPr>
          <a:xfrm flipV="1">
            <a:off x="4546985" y="3415856"/>
            <a:ext cx="1521154" cy="660376"/>
            <a:chOff x="1785938" y="1587962"/>
            <a:chExt cx="1217700" cy="528638"/>
          </a:xfrm>
        </p:grpSpPr>
        <p:sp>
          <p:nvSpPr>
            <p:cNvPr id="37" name="îṥļîḑé-Right Triangle 19"/>
            <p:cNvSpPr/>
            <p:nvPr/>
          </p:nvSpPr>
          <p:spPr>
            <a:xfrm rot="2217923" flipV="1">
              <a:off x="2789202" y="1635101"/>
              <a:ext cx="214436" cy="161319"/>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8" name="îṥļîḑé-Parallelogram 18"/>
            <p:cNvSpPr/>
            <p:nvPr/>
          </p:nvSpPr>
          <p:spPr>
            <a:xfrm>
              <a:off x="1785938" y="1587962"/>
              <a:ext cx="1074906" cy="528638"/>
            </a:xfrm>
            <a:prstGeom prst="parallelogram">
              <a:avLst>
                <a:gd name="adj" fmla="val 737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9" name="îṥļîḑé-Oval 16"/>
          <p:cNvSpPr/>
          <p:nvPr/>
        </p:nvSpPr>
        <p:spPr>
          <a:xfrm>
            <a:off x="5135762" y="3948622"/>
            <a:ext cx="573350" cy="57335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ar-SA" b="1"/>
              <a:t>2</a:t>
            </a:r>
          </a:p>
        </p:txBody>
      </p:sp>
      <p:grpSp>
        <p:nvGrpSpPr>
          <p:cNvPr id="10" name="Group 21"/>
          <p:cNvGrpSpPr/>
          <p:nvPr/>
        </p:nvGrpSpPr>
        <p:grpSpPr>
          <a:xfrm>
            <a:off x="7001362" y="3568999"/>
            <a:ext cx="1521154" cy="660376"/>
            <a:chOff x="1785938" y="1587962"/>
            <a:chExt cx="1217700" cy="528638"/>
          </a:xfrm>
        </p:grpSpPr>
        <p:sp>
          <p:nvSpPr>
            <p:cNvPr id="35" name="îṥļîḑé-Right Triangle 25"/>
            <p:cNvSpPr/>
            <p:nvPr/>
          </p:nvSpPr>
          <p:spPr>
            <a:xfrm rot="2217923" flipV="1">
              <a:off x="2789202" y="1635101"/>
              <a:ext cx="214436" cy="161319"/>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6" name="îṥļîḑé-Parallelogram 24"/>
            <p:cNvSpPr/>
            <p:nvPr/>
          </p:nvSpPr>
          <p:spPr>
            <a:xfrm>
              <a:off x="1785938" y="1587962"/>
              <a:ext cx="1074906" cy="528638"/>
            </a:xfrm>
            <a:prstGeom prst="parallelogram">
              <a:avLst>
                <a:gd name="adj" fmla="val 7372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1" name="îṥļîḑé-Oval 22"/>
          <p:cNvSpPr/>
          <p:nvPr/>
        </p:nvSpPr>
        <p:spPr>
          <a:xfrm>
            <a:off x="7590140" y="3116903"/>
            <a:ext cx="573350" cy="57335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ar-SA" b="1"/>
              <a:t>3</a:t>
            </a:r>
          </a:p>
        </p:txBody>
      </p:sp>
      <p:grpSp>
        <p:nvGrpSpPr>
          <p:cNvPr id="12" name="Group 27"/>
          <p:cNvGrpSpPr/>
          <p:nvPr/>
        </p:nvGrpSpPr>
        <p:grpSpPr>
          <a:xfrm flipV="1">
            <a:off x="9609408" y="3415856"/>
            <a:ext cx="1521154" cy="660376"/>
            <a:chOff x="1785938" y="1587962"/>
            <a:chExt cx="1217700" cy="528638"/>
          </a:xfrm>
        </p:grpSpPr>
        <p:sp>
          <p:nvSpPr>
            <p:cNvPr id="33" name="îṥļîḑé-Right Triangle 31"/>
            <p:cNvSpPr/>
            <p:nvPr/>
          </p:nvSpPr>
          <p:spPr>
            <a:xfrm rot="2217923" flipV="1">
              <a:off x="2789202" y="1635101"/>
              <a:ext cx="214436" cy="161319"/>
            </a:xfrm>
            <a:prstGeom prst="r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4" name="îṥļîḑé-Parallelogram 30"/>
            <p:cNvSpPr/>
            <p:nvPr/>
          </p:nvSpPr>
          <p:spPr>
            <a:xfrm>
              <a:off x="1785938" y="1587962"/>
              <a:ext cx="1074906" cy="528638"/>
            </a:xfrm>
            <a:prstGeom prst="parallelogram">
              <a:avLst>
                <a:gd name="adj" fmla="val 7372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3" name="îṥļîḑé-Oval 28"/>
          <p:cNvSpPr/>
          <p:nvPr/>
        </p:nvSpPr>
        <p:spPr>
          <a:xfrm>
            <a:off x="10173054" y="3948622"/>
            <a:ext cx="573350" cy="573350"/>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ar-SA" b="1"/>
              <a:t>4</a:t>
            </a:r>
          </a:p>
        </p:txBody>
      </p:sp>
      <p:grpSp>
        <p:nvGrpSpPr>
          <p:cNvPr id="16" name="Group 1"/>
          <p:cNvGrpSpPr/>
          <p:nvPr/>
        </p:nvGrpSpPr>
        <p:grpSpPr>
          <a:xfrm>
            <a:off x="1082899" y="4507067"/>
            <a:ext cx="2223986" cy="1290131"/>
            <a:chOff x="1001619" y="4163682"/>
            <a:chExt cx="2223986" cy="1290131"/>
          </a:xfrm>
        </p:grpSpPr>
        <p:sp>
          <p:nvSpPr>
            <p:cNvPr id="29" name="îṥļîḑé-TextBox 57"/>
            <p:cNvSpPr txBox="1">
              <a:spLocks/>
            </p:cNvSpPr>
            <p:nvPr/>
          </p:nvSpPr>
          <p:spPr bwMode="auto">
            <a:xfrm>
              <a:off x="1001619" y="4163682"/>
              <a:ext cx="2223986" cy="340735"/>
            </a:xfrm>
            <a:prstGeom prst="rect">
              <a:avLst/>
            </a:prstGeom>
            <a:noFill/>
          </p:spPr>
          <p:txBody>
            <a:bodyPr wrap="none" lIns="90000" tIns="46800" rIns="90000" bIns="46800" anchor="b" anchorCtr="1">
              <a:noAutofit/>
            </a:bodyPr>
            <a:lstStyle/>
            <a:p>
              <a:pPr algn="ctr" latinLnBrk="0"/>
              <a:r>
                <a:rPr lang="en-US" altLang="zh-CN" sz="2000" dirty="0">
                  <a:solidFill>
                    <a:schemeClr val="accent1"/>
                  </a:solidFill>
                  <a:effectLst/>
                </a:rPr>
                <a:t>GLUE</a:t>
              </a:r>
              <a:endParaRPr lang="zh-CN" altLang="en-US" sz="2000" dirty="0">
                <a:solidFill>
                  <a:schemeClr val="accent1"/>
                </a:solidFill>
                <a:effectLst/>
              </a:endParaRPr>
            </a:p>
          </p:txBody>
        </p:sp>
        <p:sp>
          <p:nvSpPr>
            <p:cNvPr id="30" name="îṥļîḑé-TextBox 58"/>
            <p:cNvSpPr txBox="1">
              <a:spLocks/>
            </p:cNvSpPr>
            <p:nvPr/>
          </p:nvSpPr>
          <p:spPr bwMode="auto">
            <a:xfrm>
              <a:off x="1001619" y="4565377"/>
              <a:ext cx="2223986" cy="888436"/>
            </a:xfrm>
            <a:prstGeom prst="rect">
              <a:avLst/>
            </a:prstGeom>
            <a:noFill/>
          </p:spPr>
          <p:txBody>
            <a:bodyPr wrap="square" lIns="90000" tIns="46800" rIns="90000" bIns="46800" anchor="t" anchorCtr="1">
              <a:noAutofit/>
            </a:bodyPr>
            <a:lstStyle/>
            <a:p>
              <a:pPr algn="ctr">
                <a:lnSpc>
                  <a:spcPct val="120000"/>
                </a:lnSpc>
              </a:pPr>
              <a:r>
                <a:rPr lang="zh-CN" altLang="en-US" sz="1400" dirty="0">
                  <a:cs typeface="+mn-ea"/>
                  <a:sym typeface="+mn-lt"/>
                </a:rPr>
                <a:t>包括：单句文本分类，成对文本分类，文本相似性以及相关的排名任务</a:t>
              </a:r>
              <a:endParaRPr lang="zh-CN" altLang="en-US" sz="1400" b="0" dirty="0">
                <a:solidFill>
                  <a:schemeClr val="tx1"/>
                </a:solidFill>
                <a:effectLst/>
              </a:endParaRPr>
            </a:p>
          </p:txBody>
        </p:sp>
      </p:grpSp>
      <p:grpSp>
        <p:nvGrpSpPr>
          <p:cNvPr id="17" name="Group 2"/>
          <p:cNvGrpSpPr/>
          <p:nvPr/>
        </p:nvGrpSpPr>
        <p:grpSpPr>
          <a:xfrm>
            <a:off x="4014273" y="2089466"/>
            <a:ext cx="2223986" cy="1290131"/>
            <a:chOff x="2950013" y="2407204"/>
            <a:chExt cx="2223986" cy="1290131"/>
          </a:xfrm>
        </p:grpSpPr>
        <p:sp>
          <p:nvSpPr>
            <p:cNvPr id="27" name="îṥļîḑé-TextBox 61"/>
            <p:cNvSpPr txBox="1">
              <a:spLocks/>
            </p:cNvSpPr>
            <p:nvPr/>
          </p:nvSpPr>
          <p:spPr bwMode="auto">
            <a:xfrm>
              <a:off x="2950013" y="2407204"/>
              <a:ext cx="2223986" cy="340735"/>
            </a:xfrm>
            <a:prstGeom prst="rect">
              <a:avLst/>
            </a:prstGeom>
            <a:noFill/>
          </p:spPr>
          <p:txBody>
            <a:bodyPr wrap="none" lIns="90000" tIns="46800" rIns="90000" bIns="46800" anchor="b" anchorCtr="1">
              <a:noAutofit/>
            </a:bodyPr>
            <a:lstStyle/>
            <a:p>
              <a:pPr algn="ctr" latinLnBrk="0"/>
              <a:r>
                <a:rPr lang="zh-CN" altLang="en-US" sz="2000" dirty="0">
                  <a:solidFill>
                    <a:schemeClr val="accent6">
                      <a:lumMod val="75000"/>
                    </a:schemeClr>
                  </a:solidFill>
                  <a:effectLst/>
                </a:rPr>
                <a:t>问答</a:t>
              </a:r>
            </a:p>
          </p:txBody>
        </p:sp>
        <p:sp>
          <p:nvSpPr>
            <p:cNvPr id="28" name="îṥļîḑé-TextBox 62"/>
            <p:cNvSpPr txBox="1">
              <a:spLocks/>
            </p:cNvSpPr>
            <p:nvPr/>
          </p:nvSpPr>
          <p:spPr bwMode="auto">
            <a:xfrm>
              <a:off x="2950013" y="2808899"/>
              <a:ext cx="2223986" cy="888436"/>
            </a:xfrm>
            <a:prstGeom prst="rect">
              <a:avLst/>
            </a:prstGeom>
            <a:noFill/>
          </p:spPr>
          <p:txBody>
            <a:bodyPr wrap="square" lIns="90000" tIns="46800" rIns="90000" bIns="46800" anchor="t" anchorCtr="1">
              <a:noAutofit/>
            </a:bodyPr>
            <a:lstStyle/>
            <a:p>
              <a:pPr algn="ctr">
                <a:lnSpc>
                  <a:spcPct val="120000"/>
                </a:lnSpc>
              </a:pPr>
              <a:r>
                <a:rPr lang="zh-CN" altLang="en-US" sz="1400" dirty="0">
                  <a:cs typeface="+mn-ea"/>
                  <a:sym typeface="+mn-lt"/>
                </a:rPr>
                <a:t>即机器阅读理解，有：单轮抽取、多轮生成、多跳问答</a:t>
              </a:r>
              <a:endParaRPr lang="zh-CN" altLang="en-US" sz="1400" b="0" dirty="0">
                <a:solidFill>
                  <a:schemeClr val="tx1"/>
                </a:solidFill>
                <a:effectLst/>
              </a:endParaRPr>
            </a:p>
          </p:txBody>
        </p:sp>
      </p:grpSp>
      <p:grpSp>
        <p:nvGrpSpPr>
          <p:cNvPr id="18" name="Group 5"/>
          <p:cNvGrpSpPr/>
          <p:nvPr/>
        </p:nvGrpSpPr>
        <p:grpSpPr>
          <a:xfrm>
            <a:off x="9083141" y="2089466"/>
            <a:ext cx="2223986" cy="1290131"/>
            <a:chOff x="6738721" y="2407204"/>
            <a:chExt cx="2223986" cy="1290131"/>
          </a:xfrm>
        </p:grpSpPr>
        <p:sp>
          <p:nvSpPr>
            <p:cNvPr id="25" name="îṥļîḑé-TextBox 63"/>
            <p:cNvSpPr txBox="1">
              <a:spLocks/>
            </p:cNvSpPr>
            <p:nvPr/>
          </p:nvSpPr>
          <p:spPr bwMode="auto">
            <a:xfrm>
              <a:off x="6738721" y="2407204"/>
              <a:ext cx="2223986" cy="340735"/>
            </a:xfrm>
            <a:prstGeom prst="rect">
              <a:avLst/>
            </a:prstGeom>
            <a:noFill/>
          </p:spPr>
          <p:txBody>
            <a:bodyPr wrap="none" lIns="90000" tIns="46800" rIns="90000" bIns="46800" anchor="b" anchorCtr="1">
              <a:noAutofit/>
            </a:bodyPr>
            <a:lstStyle/>
            <a:p>
              <a:pPr algn="ctr" latinLnBrk="0"/>
              <a:r>
                <a:rPr lang="zh-CN" altLang="en-US" sz="2000" dirty="0">
                  <a:solidFill>
                    <a:schemeClr val="accent4"/>
                  </a:solidFill>
                  <a:effectLst/>
                </a:rPr>
                <a:t>实体识别</a:t>
              </a:r>
            </a:p>
          </p:txBody>
        </p:sp>
        <p:sp>
          <p:nvSpPr>
            <p:cNvPr id="26" name="îṥļîḑé-TextBox 64"/>
            <p:cNvSpPr txBox="1">
              <a:spLocks/>
            </p:cNvSpPr>
            <p:nvPr/>
          </p:nvSpPr>
          <p:spPr bwMode="auto">
            <a:xfrm>
              <a:off x="6738721" y="2808899"/>
              <a:ext cx="2223986" cy="888436"/>
            </a:xfrm>
            <a:prstGeom prst="rect">
              <a:avLst/>
            </a:prstGeom>
            <a:noFill/>
          </p:spPr>
          <p:txBody>
            <a:bodyPr wrap="square" lIns="90000" tIns="46800" rIns="90000" bIns="46800" anchor="t" anchorCtr="1">
              <a:noAutofit/>
            </a:bodyPr>
            <a:lstStyle/>
            <a:p>
              <a:pPr algn="ctr">
                <a:lnSpc>
                  <a:spcPct val="120000"/>
                </a:lnSpc>
              </a:pPr>
              <a:r>
                <a:rPr lang="zh-CN" altLang="en-US" sz="1400" dirty="0">
                  <a:cs typeface="+mn-ea"/>
                  <a:sym typeface="+mn-lt"/>
                </a:rPr>
                <a:t>是一个信息抽取的基本任务，在许多下游任务中扮演着重要的角色。</a:t>
              </a:r>
              <a:endParaRPr lang="zh-CN" altLang="en-US" sz="1400" b="0" dirty="0">
                <a:solidFill>
                  <a:schemeClr val="tx1"/>
                </a:solidFill>
                <a:effectLst/>
              </a:endParaRPr>
            </a:p>
          </p:txBody>
        </p:sp>
      </p:grpSp>
      <p:grpSp>
        <p:nvGrpSpPr>
          <p:cNvPr id="19" name="Group 4"/>
          <p:cNvGrpSpPr/>
          <p:nvPr/>
        </p:nvGrpSpPr>
        <p:grpSpPr>
          <a:xfrm>
            <a:off x="6315187" y="4507067"/>
            <a:ext cx="2223986" cy="1290131"/>
            <a:chOff x="4656567" y="4163682"/>
            <a:chExt cx="2223986" cy="1290131"/>
          </a:xfrm>
        </p:grpSpPr>
        <p:sp>
          <p:nvSpPr>
            <p:cNvPr id="23" name="îṥļîḑé-TextBox 65"/>
            <p:cNvSpPr txBox="1">
              <a:spLocks/>
            </p:cNvSpPr>
            <p:nvPr/>
          </p:nvSpPr>
          <p:spPr bwMode="auto">
            <a:xfrm>
              <a:off x="4656567" y="4163682"/>
              <a:ext cx="2223986" cy="340735"/>
            </a:xfrm>
            <a:prstGeom prst="rect">
              <a:avLst/>
            </a:prstGeom>
            <a:noFill/>
          </p:spPr>
          <p:txBody>
            <a:bodyPr wrap="none" lIns="90000" tIns="46800" rIns="90000" bIns="46800" anchor="b" anchorCtr="1">
              <a:noAutofit/>
            </a:bodyPr>
            <a:lstStyle/>
            <a:p>
              <a:pPr algn="ctr" latinLnBrk="0"/>
              <a:r>
                <a:rPr lang="zh-CN" altLang="en-US" sz="2000" dirty="0">
                  <a:solidFill>
                    <a:schemeClr val="accent3"/>
                  </a:solidFill>
                  <a:effectLst/>
                </a:rPr>
                <a:t>情感分析</a:t>
              </a:r>
            </a:p>
          </p:txBody>
        </p:sp>
        <p:sp>
          <p:nvSpPr>
            <p:cNvPr id="24" name="îṥļîḑé-TextBox 66"/>
            <p:cNvSpPr txBox="1">
              <a:spLocks/>
            </p:cNvSpPr>
            <p:nvPr/>
          </p:nvSpPr>
          <p:spPr bwMode="auto">
            <a:xfrm>
              <a:off x="4656567" y="4565377"/>
              <a:ext cx="2223986" cy="888436"/>
            </a:xfrm>
            <a:prstGeom prst="rect">
              <a:avLst/>
            </a:prstGeom>
            <a:noFill/>
          </p:spPr>
          <p:txBody>
            <a:bodyPr wrap="square" lIns="90000" tIns="46800" rIns="90000" bIns="46800" anchor="t" anchorCtr="1">
              <a:noAutofit/>
            </a:bodyPr>
            <a:lstStyle/>
            <a:p>
              <a:pPr algn="ctr">
                <a:lnSpc>
                  <a:spcPct val="120000"/>
                </a:lnSpc>
              </a:pPr>
              <a:r>
                <a:rPr lang="zh-CN" altLang="en-US" sz="1400" dirty="0">
                  <a:cs typeface="+mn-ea"/>
                  <a:sym typeface="+mn-lt"/>
                </a:rPr>
                <a:t>在简单的情感分析任务中，提升明显，然而在</a:t>
              </a:r>
              <a:r>
                <a:rPr lang="en-US" altLang="zh-CN" sz="1400" dirty="0">
                  <a:cs typeface="+mn-ea"/>
                  <a:sym typeface="+mn-lt"/>
                </a:rPr>
                <a:t>aspect</a:t>
              </a:r>
              <a:r>
                <a:rPr lang="zh-CN" altLang="en-US" sz="1400" dirty="0">
                  <a:cs typeface="+mn-ea"/>
                  <a:sym typeface="+mn-lt"/>
                </a:rPr>
                <a:t>级别的情感分析任务中提升得不明显</a:t>
              </a:r>
              <a:endParaRPr lang="zh-CN" altLang="en-US" sz="1400" b="0" dirty="0">
                <a:solidFill>
                  <a:schemeClr val="tx1"/>
                </a:solidFill>
                <a:effectLst/>
              </a:endParaRPr>
            </a:p>
          </p:txBody>
        </p:sp>
      </p:grpSp>
      <p:sp>
        <p:nvSpPr>
          <p:cNvPr id="42" name="文本框 41">
            <a:extLst>
              <a:ext uri="{FF2B5EF4-FFF2-40B4-BE49-F238E27FC236}">
                <a16:creationId xmlns:a16="http://schemas.microsoft.com/office/drawing/2014/main" id="{0005C59C-C2AF-4CA8-AF3A-18A64C1CF130}"/>
              </a:ext>
            </a:extLst>
          </p:cNvPr>
          <p:cNvSpPr txBox="1"/>
          <p:nvPr/>
        </p:nvSpPr>
        <p:spPr>
          <a:xfrm>
            <a:off x="1181528" y="254295"/>
            <a:ext cx="7547636" cy="584775"/>
          </a:xfrm>
          <a:prstGeom prst="rect">
            <a:avLst/>
          </a:prstGeom>
          <a:noFill/>
        </p:spPr>
        <p:txBody>
          <a:bodyPr wrap="square" rtlCol="0">
            <a:spAutoFit/>
          </a:bodyPr>
          <a:lstStyle/>
          <a:p>
            <a:r>
              <a:rPr lang="en-US" altLang="zh-CN" sz="3200" spc="600" dirty="0">
                <a:cs typeface="+mn-ea"/>
                <a:sym typeface="+mn-lt"/>
              </a:rPr>
              <a:t>Resources &amp; </a:t>
            </a:r>
            <a:r>
              <a:rPr lang="en-US" altLang="zh-CN" sz="3200" b="1" spc="600" dirty="0">
                <a:cs typeface="+mn-ea"/>
                <a:sym typeface="+mn-lt"/>
              </a:rPr>
              <a:t>Applications</a:t>
            </a:r>
            <a:endParaRPr lang="zh-CN" altLang="en-US" sz="3200" b="1" spc="600" dirty="0">
              <a:cs typeface="+mn-ea"/>
              <a:sym typeface="+mn-lt"/>
            </a:endParaRPr>
          </a:p>
        </p:txBody>
      </p:sp>
      <p:sp>
        <p:nvSpPr>
          <p:cNvPr id="3" name="灯片编号占位符 2">
            <a:extLst>
              <a:ext uri="{FF2B5EF4-FFF2-40B4-BE49-F238E27FC236}">
                <a16:creationId xmlns:a16="http://schemas.microsoft.com/office/drawing/2014/main" id="{AA7B57CD-BF65-40C6-8968-BFA8246BE7EA}"/>
              </a:ext>
            </a:extLst>
          </p:cNvPr>
          <p:cNvSpPr>
            <a:spLocks noGrp="1"/>
          </p:cNvSpPr>
          <p:nvPr>
            <p:ph type="sldNum" sz="quarter" idx="12"/>
          </p:nvPr>
        </p:nvSpPr>
        <p:spPr/>
        <p:txBody>
          <a:bodyPr/>
          <a:lstStyle/>
          <a:p>
            <a:fld id="{82AC959B-36DA-44CA-926B-D3617CCBB2A6}" type="slidenum">
              <a:rPr lang="zh-CN" altLang="en-US" smtClean="0"/>
              <a:t>34</a:t>
            </a:fld>
            <a:endParaRPr lang="zh-CN" altLang="en-US"/>
          </a:p>
        </p:txBody>
      </p:sp>
    </p:spTree>
    <p:extLst>
      <p:ext uri="{BB962C8B-B14F-4D97-AF65-F5344CB8AC3E}">
        <p14:creationId xmlns:p14="http://schemas.microsoft.com/office/powerpoint/2010/main" val="1918086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B79E6C9-3D4A-4F88-8175-F8EE5E89B21B}"/>
              </a:ext>
            </a:extLst>
          </p:cNvPr>
          <p:cNvSpPr>
            <a:spLocks noGrp="1"/>
          </p:cNvSpPr>
          <p:nvPr>
            <p:ph type="sldNum" sz="quarter" idx="12"/>
          </p:nvPr>
        </p:nvSpPr>
        <p:spPr/>
        <p:txBody>
          <a:bodyPr/>
          <a:lstStyle/>
          <a:p>
            <a:fld id="{82AC959B-36DA-44CA-926B-D3617CCBB2A6}" type="slidenum">
              <a:rPr lang="zh-CN" altLang="en-US" smtClean="0"/>
              <a:t>35</a:t>
            </a:fld>
            <a:endParaRPr lang="zh-CN" altLang="en-US"/>
          </a:p>
        </p:txBody>
      </p:sp>
      <p:pic>
        <p:nvPicPr>
          <p:cNvPr id="3" name="图片 2">
            <a:extLst>
              <a:ext uri="{FF2B5EF4-FFF2-40B4-BE49-F238E27FC236}">
                <a16:creationId xmlns:a16="http://schemas.microsoft.com/office/drawing/2014/main" id="{EE4F845C-C703-40B2-B31F-94E5ABD3E92D}"/>
              </a:ext>
            </a:extLst>
          </p:cNvPr>
          <p:cNvPicPr>
            <a:picLocks noChangeAspect="1"/>
          </p:cNvPicPr>
          <p:nvPr/>
        </p:nvPicPr>
        <p:blipFill>
          <a:blip r:embed="rId3"/>
          <a:stretch>
            <a:fillRect/>
          </a:stretch>
        </p:blipFill>
        <p:spPr>
          <a:xfrm>
            <a:off x="465848" y="533936"/>
            <a:ext cx="11430991" cy="5204911"/>
          </a:xfrm>
          <a:prstGeom prst="rect">
            <a:avLst/>
          </a:prstGeom>
        </p:spPr>
      </p:pic>
    </p:spTree>
    <p:extLst>
      <p:ext uri="{BB962C8B-B14F-4D97-AF65-F5344CB8AC3E}">
        <p14:creationId xmlns:p14="http://schemas.microsoft.com/office/powerpoint/2010/main" val="4202920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DF55FB0-00C1-4CBE-ABB7-AFAADAD629AF}"/>
              </a:ext>
            </a:extLst>
          </p:cNvPr>
          <p:cNvSpPr>
            <a:spLocks noGrp="1"/>
          </p:cNvSpPr>
          <p:nvPr>
            <p:ph type="sldNum" sz="quarter" idx="12"/>
          </p:nvPr>
        </p:nvSpPr>
        <p:spPr/>
        <p:txBody>
          <a:bodyPr/>
          <a:lstStyle/>
          <a:p>
            <a:fld id="{82AC959B-36DA-44CA-926B-D3617CCBB2A6}" type="slidenum">
              <a:rPr lang="zh-CN" altLang="en-US" smtClean="0"/>
              <a:t>36</a:t>
            </a:fld>
            <a:endParaRPr lang="zh-CN" altLang="en-US"/>
          </a:p>
        </p:txBody>
      </p:sp>
      <p:pic>
        <p:nvPicPr>
          <p:cNvPr id="3" name="图片 2">
            <a:extLst>
              <a:ext uri="{FF2B5EF4-FFF2-40B4-BE49-F238E27FC236}">
                <a16:creationId xmlns:a16="http://schemas.microsoft.com/office/drawing/2014/main" id="{7597A974-2E1D-4036-BB30-4FAEAD3FB606}"/>
              </a:ext>
            </a:extLst>
          </p:cNvPr>
          <p:cNvPicPr>
            <a:picLocks noChangeAspect="1"/>
          </p:cNvPicPr>
          <p:nvPr/>
        </p:nvPicPr>
        <p:blipFill>
          <a:blip r:embed="rId2"/>
          <a:stretch>
            <a:fillRect/>
          </a:stretch>
        </p:blipFill>
        <p:spPr>
          <a:xfrm>
            <a:off x="5105113" y="648142"/>
            <a:ext cx="6622354" cy="5890770"/>
          </a:xfrm>
          <a:prstGeom prst="rect">
            <a:avLst/>
          </a:prstGeom>
        </p:spPr>
      </p:pic>
      <p:sp>
        <p:nvSpPr>
          <p:cNvPr id="7" name="矩形 6">
            <a:extLst>
              <a:ext uri="{FF2B5EF4-FFF2-40B4-BE49-F238E27FC236}">
                <a16:creationId xmlns:a16="http://schemas.microsoft.com/office/drawing/2014/main" id="{8D763082-83F6-451B-8473-CEA3D35EFAA2}"/>
              </a:ext>
            </a:extLst>
          </p:cNvPr>
          <p:cNvSpPr/>
          <p:nvPr/>
        </p:nvSpPr>
        <p:spPr>
          <a:xfrm>
            <a:off x="176213" y="2438876"/>
            <a:ext cx="6096000" cy="2446824"/>
          </a:xfrm>
          <a:prstGeom prst="rect">
            <a:avLst/>
          </a:prstGeom>
        </p:spPr>
        <p:txBody>
          <a:bodyPr>
            <a:spAutoFit/>
          </a:bodyPr>
          <a:lstStyle/>
          <a:p>
            <a:pPr marL="342900" indent="-342900">
              <a:lnSpc>
                <a:spcPct val="150000"/>
              </a:lnSpc>
              <a:buFont typeface="+mj-lt"/>
              <a:buAutoNum type="arabicPeriod"/>
            </a:pPr>
            <a:r>
              <a:rPr lang="en-US" altLang="zh-CN" dirty="0">
                <a:hlinkClick r:id="rId3"/>
              </a:rPr>
              <a:t>https://gluebenchmark.com/</a:t>
            </a:r>
            <a:endParaRPr lang="en-US" altLang="zh-CN" dirty="0"/>
          </a:p>
          <a:p>
            <a:pPr marL="342900" indent="-342900">
              <a:lnSpc>
                <a:spcPct val="150000"/>
              </a:lnSpc>
              <a:buFont typeface="+mj-lt"/>
              <a:buAutoNum type="arabicPeriod"/>
            </a:pPr>
            <a:r>
              <a:rPr lang="en-US" altLang="zh-CN" dirty="0">
                <a:hlinkClick r:id="rId4"/>
              </a:rPr>
              <a:t>https://super.gluebenchmark.com/</a:t>
            </a:r>
            <a:endParaRPr lang="en-US" altLang="zh-CN" dirty="0"/>
          </a:p>
          <a:p>
            <a:pPr marL="342900" indent="-342900">
              <a:lnSpc>
                <a:spcPct val="150000"/>
              </a:lnSpc>
              <a:buFont typeface="+mj-lt"/>
              <a:buAutoNum type="arabicPeriod"/>
            </a:pPr>
            <a:r>
              <a:rPr lang="en-US" altLang="zh-CN" dirty="0">
                <a:hlinkClick r:id="rId5"/>
              </a:rPr>
              <a:t>https://rajpurkar.github.io/SQuAD-explorer/</a:t>
            </a:r>
            <a:endParaRPr lang="en-US" altLang="zh-CN" dirty="0"/>
          </a:p>
          <a:p>
            <a:pPr marL="342900" indent="-342900">
              <a:lnSpc>
                <a:spcPct val="150000"/>
              </a:lnSpc>
              <a:buFont typeface="+mj-lt"/>
              <a:buAutoNum type="arabicPeriod"/>
            </a:pPr>
            <a:r>
              <a:rPr lang="en-US" altLang="zh-CN" dirty="0">
                <a:hlinkClick r:id="rId6"/>
              </a:rPr>
              <a:t>https://stanfordnlp.github.io/coqa/</a:t>
            </a:r>
            <a:endParaRPr lang="en-US" altLang="zh-CN" dirty="0"/>
          </a:p>
          <a:p>
            <a:pPr marL="342900" indent="-342900">
              <a:lnSpc>
                <a:spcPct val="150000"/>
              </a:lnSpc>
              <a:buFont typeface="+mj-lt"/>
              <a:buAutoNum type="arabicPeriod"/>
            </a:pPr>
            <a:r>
              <a:rPr lang="en-US" altLang="zh-CN" dirty="0">
                <a:hlinkClick r:id="rId7"/>
              </a:rPr>
              <a:t>https://hotpotqa.github.io/</a:t>
            </a:r>
            <a:endParaRPr lang="en-US" altLang="zh-CN" dirty="0"/>
          </a:p>
          <a:p>
            <a:endParaRPr lang="zh-CN" altLang="en-US" dirty="0"/>
          </a:p>
        </p:txBody>
      </p:sp>
    </p:spTree>
    <p:extLst>
      <p:ext uri="{BB962C8B-B14F-4D97-AF65-F5344CB8AC3E}">
        <p14:creationId xmlns:p14="http://schemas.microsoft.com/office/powerpoint/2010/main" val="2469392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1386758" y="3565504"/>
            <a:ext cx="1550389" cy="1550389"/>
            <a:chOff x="897117" y="3301620"/>
            <a:chExt cx="2034816" cy="2034816"/>
          </a:xfrm>
        </p:grpSpPr>
        <p:sp>
          <p:nvSpPr>
            <p:cNvPr id="33" name="is1ide-Oval 38"/>
            <p:cNvSpPr/>
            <p:nvPr/>
          </p:nvSpPr>
          <p:spPr>
            <a:xfrm>
              <a:off x="897117" y="3301620"/>
              <a:ext cx="2034816" cy="2034816"/>
            </a:xfrm>
            <a:prstGeom prst="ellipse">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4" name="is1ide-Oval 39"/>
            <p:cNvSpPr/>
            <p:nvPr/>
          </p:nvSpPr>
          <p:spPr>
            <a:xfrm>
              <a:off x="1028700" y="3429000"/>
              <a:ext cx="1771650" cy="177165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6" name="组合 5"/>
          <p:cNvGrpSpPr/>
          <p:nvPr/>
        </p:nvGrpSpPr>
        <p:grpSpPr>
          <a:xfrm>
            <a:off x="6675947" y="3565504"/>
            <a:ext cx="1550389" cy="1550389"/>
            <a:chOff x="6548617" y="3301620"/>
            <a:chExt cx="2034816" cy="2034816"/>
          </a:xfrm>
        </p:grpSpPr>
        <p:sp>
          <p:nvSpPr>
            <p:cNvPr id="31" name="is1ide-Oval 36"/>
            <p:cNvSpPr/>
            <p:nvPr/>
          </p:nvSpPr>
          <p:spPr>
            <a:xfrm>
              <a:off x="6548617" y="3301620"/>
              <a:ext cx="2034816" cy="2034816"/>
            </a:xfrm>
            <a:prstGeom prst="ellipse">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2" name="is1ide-Oval 37"/>
            <p:cNvSpPr/>
            <p:nvPr/>
          </p:nvSpPr>
          <p:spPr>
            <a:xfrm>
              <a:off x="6680200" y="3433203"/>
              <a:ext cx="1771650" cy="1771650"/>
            </a:xfrm>
            <a:prstGeom prst="ellipse">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7" name="组合 6"/>
          <p:cNvGrpSpPr/>
          <p:nvPr/>
        </p:nvGrpSpPr>
        <p:grpSpPr>
          <a:xfrm>
            <a:off x="4090877" y="1840113"/>
            <a:ext cx="1550389" cy="1550389"/>
            <a:chOff x="3725684" y="1525767"/>
            <a:chExt cx="2034816" cy="2034816"/>
          </a:xfrm>
        </p:grpSpPr>
        <p:sp>
          <p:nvSpPr>
            <p:cNvPr id="29" name="is1ide-Oval 34"/>
            <p:cNvSpPr/>
            <p:nvPr/>
          </p:nvSpPr>
          <p:spPr>
            <a:xfrm>
              <a:off x="3725684" y="1525767"/>
              <a:ext cx="2034816" cy="2034816"/>
            </a:xfrm>
            <a:prstGeom prst="ellipse">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0" name="is1ide-Oval 35"/>
            <p:cNvSpPr/>
            <p:nvPr/>
          </p:nvSpPr>
          <p:spPr>
            <a:xfrm>
              <a:off x="3857267" y="1657350"/>
              <a:ext cx="1771650" cy="1771650"/>
            </a:xfrm>
            <a:prstGeom prst="ellipse">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9" name="is1ide-箭头: 五边形 6"/>
          <p:cNvSpPr/>
          <p:nvPr/>
        </p:nvSpPr>
        <p:spPr>
          <a:xfrm rot="19500000">
            <a:off x="2532802" y="3550874"/>
            <a:ext cx="1036791" cy="395317"/>
          </a:xfrm>
          <a:prstGeom prst="homePlat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is1ide-箭头: 五边形 9"/>
          <p:cNvSpPr/>
          <p:nvPr/>
        </p:nvSpPr>
        <p:spPr>
          <a:xfrm rot="2209917">
            <a:off x="5223128" y="3092586"/>
            <a:ext cx="1036791" cy="395317"/>
          </a:xfrm>
          <a:prstGeom prst="homePlate">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is1ide-任意多边形: 形状 31"/>
          <p:cNvSpPr>
            <a:spLocks/>
          </p:cNvSpPr>
          <p:nvPr/>
        </p:nvSpPr>
        <p:spPr bwMode="auto">
          <a:xfrm>
            <a:off x="1964542" y="3950863"/>
            <a:ext cx="415466" cy="707954"/>
          </a:xfrm>
          <a:custGeom>
            <a:avLst/>
            <a:gdLst>
              <a:gd name="connsiteX0" fmla="*/ 99219 w 198438"/>
              <a:gd name="connsiteY0" fmla="*/ 288925 h 338138"/>
              <a:gd name="connsiteX1" fmla="*/ 84137 w 198438"/>
              <a:gd name="connsiteY1" fmla="*/ 302419 h 338138"/>
              <a:gd name="connsiteX2" fmla="*/ 99219 w 198438"/>
              <a:gd name="connsiteY2" fmla="*/ 315913 h 338138"/>
              <a:gd name="connsiteX3" fmla="*/ 114301 w 198438"/>
              <a:gd name="connsiteY3" fmla="*/ 302419 h 338138"/>
              <a:gd name="connsiteX4" fmla="*/ 99219 w 198438"/>
              <a:gd name="connsiteY4" fmla="*/ 288925 h 338138"/>
              <a:gd name="connsiteX5" fmla="*/ 14287 w 198438"/>
              <a:gd name="connsiteY5" fmla="*/ 69850 h 338138"/>
              <a:gd name="connsiteX6" fmla="*/ 14287 w 198438"/>
              <a:gd name="connsiteY6" fmla="*/ 268288 h 338138"/>
              <a:gd name="connsiteX7" fmla="*/ 184150 w 198438"/>
              <a:gd name="connsiteY7" fmla="*/ 268288 h 338138"/>
              <a:gd name="connsiteX8" fmla="*/ 184150 w 198438"/>
              <a:gd name="connsiteY8" fmla="*/ 69850 h 338138"/>
              <a:gd name="connsiteX9" fmla="*/ 63723 w 198438"/>
              <a:gd name="connsiteY9" fmla="*/ 28575 h 338138"/>
              <a:gd name="connsiteX10" fmla="*/ 57150 w 198438"/>
              <a:gd name="connsiteY10" fmla="*/ 36368 h 338138"/>
              <a:gd name="connsiteX11" fmla="*/ 63723 w 198438"/>
              <a:gd name="connsiteY11" fmla="*/ 42863 h 338138"/>
              <a:gd name="connsiteX12" fmla="*/ 134715 w 198438"/>
              <a:gd name="connsiteY12" fmla="*/ 42863 h 338138"/>
              <a:gd name="connsiteX13" fmla="*/ 141288 w 198438"/>
              <a:gd name="connsiteY13" fmla="*/ 36368 h 338138"/>
              <a:gd name="connsiteX14" fmla="*/ 134715 w 198438"/>
              <a:gd name="connsiteY14" fmla="*/ 28575 h 338138"/>
              <a:gd name="connsiteX15" fmla="*/ 63723 w 198438"/>
              <a:gd name="connsiteY15" fmla="*/ 28575 h 338138"/>
              <a:gd name="connsiteX16" fmla="*/ 35719 w 198438"/>
              <a:gd name="connsiteY16" fmla="*/ 0 h 338138"/>
              <a:gd name="connsiteX17" fmla="*/ 162719 w 198438"/>
              <a:gd name="connsiteY17" fmla="*/ 0 h 338138"/>
              <a:gd name="connsiteX18" fmla="*/ 198438 w 198438"/>
              <a:gd name="connsiteY18" fmla="*/ 35663 h 338138"/>
              <a:gd name="connsiteX19" fmla="*/ 198438 w 198438"/>
              <a:gd name="connsiteY19" fmla="*/ 302475 h 338138"/>
              <a:gd name="connsiteX20" fmla="*/ 162719 w 198438"/>
              <a:gd name="connsiteY20" fmla="*/ 338138 h 338138"/>
              <a:gd name="connsiteX21" fmla="*/ 35719 w 198438"/>
              <a:gd name="connsiteY21" fmla="*/ 338138 h 338138"/>
              <a:gd name="connsiteX22" fmla="*/ 0 w 198438"/>
              <a:gd name="connsiteY22" fmla="*/ 302475 h 338138"/>
              <a:gd name="connsiteX23" fmla="*/ 0 w 198438"/>
              <a:gd name="connsiteY23" fmla="*/ 35663 h 338138"/>
              <a:gd name="connsiteX24" fmla="*/ 35719 w 198438"/>
              <a:gd name="connsiteY2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438" h="338138">
                <a:moveTo>
                  <a:pt x="99219" y="288925"/>
                </a:moveTo>
                <a:cubicBezTo>
                  <a:pt x="90889" y="288925"/>
                  <a:pt x="84137" y="294966"/>
                  <a:pt x="84137" y="302419"/>
                </a:cubicBezTo>
                <a:cubicBezTo>
                  <a:pt x="84137" y="309872"/>
                  <a:pt x="90889" y="315913"/>
                  <a:pt x="99219" y="315913"/>
                </a:cubicBezTo>
                <a:cubicBezTo>
                  <a:pt x="107549" y="315913"/>
                  <a:pt x="114301" y="309872"/>
                  <a:pt x="114301" y="302419"/>
                </a:cubicBezTo>
                <a:cubicBezTo>
                  <a:pt x="114301" y="294966"/>
                  <a:pt x="107549" y="288925"/>
                  <a:pt x="99219" y="288925"/>
                </a:cubicBezTo>
                <a:close/>
                <a:moveTo>
                  <a:pt x="14287" y="69850"/>
                </a:moveTo>
                <a:lnTo>
                  <a:pt x="14287" y="268288"/>
                </a:lnTo>
                <a:lnTo>
                  <a:pt x="184150" y="268288"/>
                </a:lnTo>
                <a:lnTo>
                  <a:pt x="184150" y="69850"/>
                </a:lnTo>
                <a:close/>
                <a:moveTo>
                  <a:pt x="63723" y="28575"/>
                </a:moveTo>
                <a:cubicBezTo>
                  <a:pt x="59779" y="28575"/>
                  <a:pt x="57150" y="32472"/>
                  <a:pt x="57150" y="36368"/>
                </a:cubicBezTo>
                <a:cubicBezTo>
                  <a:pt x="57150" y="40265"/>
                  <a:pt x="59779" y="42863"/>
                  <a:pt x="63723" y="42863"/>
                </a:cubicBezTo>
                <a:cubicBezTo>
                  <a:pt x="63723" y="42863"/>
                  <a:pt x="63723" y="42863"/>
                  <a:pt x="134715" y="42863"/>
                </a:cubicBezTo>
                <a:cubicBezTo>
                  <a:pt x="138659" y="42863"/>
                  <a:pt x="141288" y="40265"/>
                  <a:pt x="141288" y="36368"/>
                </a:cubicBezTo>
                <a:cubicBezTo>
                  <a:pt x="141288" y="32472"/>
                  <a:pt x="138659" y="28575"/>
                  <a:pt x="134715" y="28575"/>
                </a:cubicBezTo>
                <a:cubicBezTo>
                  <a:pt x="134715" y="28575"/>
                  <a:pt x="134715" y="28575"/>
                  <a:pt x="63723" y="28575"/>
                </a:cubicBezTo>
                <a:close/>
                <a:moveTo>
                  <a:pt x="35719" y="0"/>
                </a:moveTo>
                <a:cubicBezTo>
                  <a:pt x="35719" y="0"/>
                  <a:pt x="35719" y="0"/>
                  <a:pt x="162719" y="0"/>
                </a:cubicBezTo>
                <a:cubicBezTo>
                  <a:pt x="182563" y="0"/>
                  <a:pt x="198438" y="15850"/>
                  <a:pt x="198438" y="35663"/>
                </a:cubicBezTo>
                <a:cubicBezTo>
                  <a:pt x="198438" y="35663"/>
                  <a:pt x="198438" y="35663"/>
                  <a:pt x="198438" y="302475"/>
                </a:cubicBezTo>
                <a:cubicBezTo>
                  <a:pt x="198438" y="322288"/>
                  <a:pt x="182563" y="338138"/>
                  <a:pt x="162719" y="338138"/>
                </a:cubicBezTo>
                <a:cubicBezTo>
                  <a:pt x="162719" y="338138"/>
                  <a:pt x="162719" y="338138"/>
                  <a:pt x="35719" y="338138"/>
                </a:cubicBezTo>
                <a:cubicBezTo>
                  <a:pt x="15875" y="338138"/>
                  <a:pt x="0" y="322288"/>
                  <a:pt x="0" y="302475"/>
                </a:cubicBezTo>
                <a:cubicBezTo>
                  <a:pt x="0" y="302475"/>
                  <a:pt x="0" y="302475"/>
                  <a:pt x="0" y="35663"/>
                </a:cubicBezTo>
                <a:cubicBezTo>
                  <a:pt x="0" y="15850"/>
                  <a:pt x="15875" y="0"/>
                  <a:pt x="35719" y="0"/>
                </a:cubicBezTo>
                <a:close/>
              </a:path>
            </a:pathLst>
          </a:custGeom>
          <a:solidFill>
            <a:schemeClr val="bg1"/>
          </a:solidFill>
          <a:ln>
            <a:noFill/>
          </a:ln>
        </p:spPr>
        <p:txBody>
          <a:bodyPr anchor="ctr"/>
          <a:lstStyle/>
          <a:p>
            <a:pPr algn="ctr"/>
            <a:endParaRPr/>
          </a:p>
        </p:txBody>
      </p:sp>
      <p:sp>
        <p:nvSpPr>
          <p:cNvPr id="14" name="is1ide-任意多边形: 形状 33"/>
          <p:cNvSpPr>
            <a:spLocks/>
          </p:cNvSpPr>
          <p:nvPr/>
        </p:nvSpPr>
        <p:spPr bwMode="auto">
          <a:xfrm>
            <a:off x="7230005" y="3934864"/>
            <a:ext cx="434244" cy="739951"/>
          </a:xfrm>
          <a:custGeom>
            <a:avLst/>
            <a:gdLst>
              <a:gd name="connsiteX0" fmla="*/ 99219 w 198438"/>
              <a:gd name="connsiteY0" fmla="*/ 288925 h 338138"/>
              <a:gd name="connsiteX1" fmla="*/ 84137 w 198438"/>
              <a:gd name="connsiteY1" fmla="*/ 302419 h 338138"/>
              <a:gd name="connsiteX2" fmla="*/ 99219 w 198438"/>
              <a:gd name="connsiteY2" fmla="*/ 315913 h 338138"/>
              <a:gd name="connsiteX3" fmla="*/ 114301 w 198438"/>
              <a:gd name="connsiteY3" fmla="*/ 302419 h 338138"/>
              <a:gd name="connsiteX4" fmla="*/ 99219 w 198438"/>
              <a:gd name="connsiteY4" fmla="*/ 288925 h 338138"/>
              <a:gd name="connsiteX5" fmla="*/ 14287 w 198438"/>
              <a:gd name="connsiteY5" fmla="*/ 69850 h 338138"/>
              <a:gd name="connsiteX6" fmla="*/ 14287 w 198438"/>
              <a:gd name="connsiteY6" fmla="*/ 268288 h 338138"/>
              <a:gd name="connsiteX7" fmla="*/ 184150 w 198438"/>
              <a:gd name="connsiteY7" fmla="*/ 268288 h 338138"/>
              <a:gd name="connsiteX8" fmla="*/ 184150 w 198438"/>
              <a:gd name="connsiteY8" fmla="*/ 69850 h 338138"/>
              <a:gd name="connsiteX9" fmla="*/ 63723 w 198438"/>
              <a:gd name="connsiteY9" fmla="*/ 28575 h 338138"/>
              <a:gd name="connsiteX10" fmla="*/ 57150 w 198438"/>
              <a:gd name="connsiteY10" fmla="*/ 36368 h 338138"/>
              <a:gd name="connsiteX11" fmla="*/ 63723 w 198438"/>
              <a:gd name="connsiteY11" fmla="*/ 42863 h 338138"/>
              <a:gd name="connsiteX12" fmla="*/ 134715 w 198438"/>
              <a:gd name="connsiteY12" fmla="*/ 42863 h 338138"/>
              <a:gd name="connsiteX13" fmla="*/ 141288 w 198438"/>
              <a:gd name="connsiteY13" fmla="*/ 36368 h 338138"/>
              <a:gd name="connsiteX14" fmla="*/ 134715 w 198438"/>
              <a:gd name="connsiteY14" fmla="*/ 28575 h 338138"/>
              <a:gd name="connsiteX15" fmla="*/ 63723 w 198438"/>
              <a:gd name="connsiteY15" fmla="*/ 28575 h 338138"/>
              <a:gd name="connsiteX16" fmla="*/ 35719 w 198438"/>
              <a:gd name="connsiteY16" fmla="*/ 0 h 338138"/>
              <a:gd name="connsiteX17" fmla="*/ 162719 w 198438"/>
              <a:gd name="connsiteY17" fmla="*/ 0 h 338138"/>
              <a:gd name="connsiteX18" fmla="*/ 198438 w 198438"/>
              <a:gd name="connsiteY18" fmla="*/ 35663 h 338138"/>
              <a:gd name="connsiteX19" fmla="*/ 198438 w 198438"/>
              <a:gd name="connsiteY19" fmla="*/ 302475 h 338138"/>
              <a:gd name="connsiteX20" fmla="*/ 162719 w 198438"/>
              <a:gd name="connsiteY20" fmla="*/ 338138 h 338138"/>
              <a:gd name="connsiteX21" fmla="*/ 35719 w 198438"/>
              <a:gd name="connsiteY21" fmla="*/ 338138 h 338138"/>
              <a:gd name="connsiteX22" fmla="*/ 0 w 198438"/>
              <a:gd name="connsiteY22" fmla="*/ 302475 h 338138"/>
              <a:gd name="connsiteX23" fmla="*/ 0 w 198438"/>
              <a:gd name="connsiteY23" fmla="*/ 35663 h 338138"/>
              <a:gd name="connsiteX24" fmla="*/ 35719 w 198438"/>
              <a:gd name="connsiteY2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438" h="338138">
                <a:moveTo>
                  <a:pt x="99219" y="288925"/>
                </a:moveTo>
                <a:cubicBezTo>
                  <a:pt x="90889" y="288925"/>
                  <a:pt x="84137" y="294966"/>
                  <a:pt x="84137" y="302419"/>
                </a:cubicBezTo>
                <a:cubicBezTo>
                  <a:pt x="84137" y="309872"/>
                  <a:pt x="90889" y="315913"/>
                  <a:pt x="99219" y="315913"/>
                </a:cubicBezTo>
                <a:cubicBezTo>
                  <a:pt x="107549" y="315913"/>
                  <a:pt x="114301" y="309872"/>
                  <a:pt x="114301" y="302419"/>
                </a:cubicBezTo>
                <a:cubicBezTo>
                  <a:pt x="114301" y="294966"/>
                  <a:pt x="107549" y="288925"/>
                  <a:pt x="99219" y="288925"/>
                </a:cubicBezTo>
                <a:close/>
                <a:moveTo>
                  <a:pt x="14287" y="69850"/>
                </a:moveTo>
                <a:lnTo>
                  <a:pt x="14287" y="268288"/>
                </a:lnTo>
                <a:lnTo>
                  <a:pt x="184150" y="268288"/>
                </a:lnTo>
                <a:lnTo>
                  <a:pt x="184150" y="69850"/>
                </a:lnTo>
                <a:close/>
                <a:moveTo>
                  <a:pt x="63723" y="28575"/>
                </a:moveTo>
                <a:cubicBezTo>
                  <a:pt x="59779" y="28575"/>
                  <a:pt x="57150" y="32472"/>
                  <a:pt x="57150" y="36368"/>
                </a:cubicBezTo>
                <a:cubicBezTo>
                  <a:pt x="57150" y="40265"/>
                  <a:pt x="59779" y="42863"/>
                  <a:pt x="63723" y="42863"/>
                </a:cubicBezTo>
                <a:cubicBezTo>
                  <a:pt x="63723" y="42863"/>
                  <a:pt x="63723" y="42863"/>
                  <a:pt x="134715" y="42863"/>
                </a:cubicBezTo>
                <a:cubicBezTo>
                  <a:pt x="138659" y="42863"/>
                  <a:pt x="141288" y="40265"/>
                  <a:pt x="141288" y="36368"/>
                </a:cubicBezTo>
                <a:cubicBezTo>
                  <a:pt x="141288" y="32472"/>
                  <a:pt x="138659" y="28575"/>
                  <a:pt x="134715" y="28575"/>
                </a:cubicBezTo>
                <a:cubicBezTo>
                  <a:pt x="134715" y="28575"/>
                  <a:pt x="134715" y="28575"/>
                  <a:pt x="63723" y="28575"/>
                </a:cubicBezTo>
                <a:close/>
                <a:moveTo>
                  <a:pt x="35719" y="0"/>
                </a:moveTo>
                <a:cubicBezTo>
                  <a:pt x="35719" y="0"/>
                  <a:pt x="35719" y="0"/>
                  <a:pt x="162719" y="0"/>
                </a:cubicBezTo>
                <a:cubicBezTo>
                  <a:pt x="182563" y="0"/>
                  <a:pt x="198438" y="15850"/>
                  <a:pt x="198438" y="35663"/>
                </a:cubicBezTo>
                <a:cubicBezTo>
                  <a:pt x="198438" y="35663"/>
                  <a:pt x="198438" y="35663"/>
                  <a:pt x="198438" y="302475"/>
                </a:cubicBezTo>
                <a:cubicBezTo>
                  <a:pt x="198438" y="322288"/>
                  <a:pt x="182563" y="338138"/>
                  <a:pt x="162719" y="338138"/>
                </a:cubicBezTo>
                <a:cubicBezTo>
                  <a:pt x="162719" y="338138"/>
                  <a:pt x="162719" y="338138"/>
                  <a:pt x="35719" y="338138"/>
                </a:cubicBezTo>
                <a:cubicBezTo>
                  <a:pt x="15875" y="338138"/>
                  <a:pt x="0" y="322288"/>
                  <a:pt x="0" y="302475"/>
                </a:cubicBezTo>
                <a:cubicBezTo>
                  <a:pt x="0" y="302475"/>
                  <a:pt x="0" y="302475"/>
                  <a:pt x="0" y="35663"/>
                </a:cubicBezTo>
                <a:cubicBezTo>
                  <a:pt x="0" y="15850"/>
                  <a:pt x="15875" y="0"/>
                  <a:pt x="35719" y="0"/>
                </a:cubicBezTo>
                <a:close/>
              </a:path>
            </a:pathLst>
          </a:custGeom>
          <a:solidFill>
            <a:schemeClr val="bg1"/>
          </a:solidFill>
          <a:ln w="9525">
            <a:noFill/>
            <a:round/>
            <a:headEnd/>
            <a:tailEnd/>
          </a:ln>
        </p:spPr>
        <p:txBody>
          <a:bodyPr anchor="ctr"/>
          <a:lstStyle/>
          <a:p>
            <a:pPr algn="ctr"/>
            <a:endParaRPr/>
          </a:p>
        </p:txBody>
      </p:sp>
      <p:sp>
        <p:nvSpPr>
          <p:cNvPr id="15" name="is1ide-任意多边形: 形状 32"/>
          <p:cNvSpPr>
            <a:spLocks/>
          </p:cNvSpPr>
          <p:nvPr/>
        </p:nvSpPr>
        <p:spPr bwMode="auto">
          <a:xfrm>
            <a:off x="4656345" y="2260160"/>
            <a:ext cx="419451" cy="714744"/>
          </a:xfrm>
          <a:custGeom>
            <a:avLst/>
            <a:gdLst>
              <a:gd name="connsiteX0" fmla="*/ 99219 w 198438"/>
              <a:gd name="connsiteY0" fmla="*/ 288925 h 338138"/>
              <a:gd name="connsiteX1" fmla="*/ 84137 w 198438"/>
              <a:gd name="connsiteY1" fmla="*/ 302419 h 338138"/>
              <a:gd name="connsiteX2" fmla="*/ 99219 w 198438"/>
              <a:gd name="connsiteY2" fmla="*/ 315913 h 338138"/>
              <a:gd name="connsiteX3" fmla="*/ 114301 w 198438"/>
              <a:gd name="connsiteY3" fmla="*/ 302419 h 338138"/>
              <a:gd name="connsiteX4" fmla="*/ 99219 w 198438"/>
              <a:gd name="connsiteY4" fmla="*/ 288925 h 338138"/>
              <a:gd name="connsiteX5" fmla="*/ 14287 w 198438"/>
              <a:gd name="connsiteY5" fmla="*/ 69850 h 338138"/>
              <a:gd name="connsiteX6" fmla="*/ 14287 w 198438"/>
              <a:gd name="connsiteY6" fmla="*/ 268288 h 338138"/>
              <a:gd name="connsiteX7" fmla="*/ 184150 w 198438"/>
              <a:gd name="connsiteY7" fmla="*/ 268288 h 338138"/>
              <a:gd name="connsiteX8" fmla="*/ 184150 w 198438"/>
              <a:gd name="connsiteY8" fmla="*/ 69850 h 338138"/>
              <a:gd name="connsiteX9" fmla="*/ 63723 w 198438"/>
              <a:gd name="connsiteY9" fmla="*/ 28575 h 338138"/>
              <a:gd name="connsiteX10" fmla="*/ 57150 w 198438"/>
              <a:gd name="connsiteY10" fmla="*/ 36368 h 338138"/>
              <a:gd name="connsiteX11" fmla="*/ 63723 w 198438"/>
              <a:gd name="connsiteY11" fmla="*/ 42863 h 338138"/>
              <a:gd name="connsiteX12" fmla="*/ 134715 w 198438"/>
              <a:gd name="connsiteY12" fmla="*/ 42863 h 338138"/>
              <a:gd name="connsiteX13" fmla="*/ 141288 w 198438"/>
              <a:gd name="connsiteY13" fmla="*/ 36368 h 338138"/>
              <a:gd name="connsiteX14" fmla="*/ 134715 w 198438"/>
              <a:gd name="connsiteY14" fmla="*/ 28575 h 338138"/>
              <a:gd name="connsiteX15" fmla="*/ 63723 w 198438"/>
              <a:gd name="connsiteY15" fmla="*/ 28575 h 338138"/>
              <a:gd name="connsiteX16" fmla="*/ 35719 w 198438"/>
              <a:gd name="connsiteY16" fmla="*/ 0 h 338138"/>
              <a:gd name="connsiteX17" fmla="*/ 162719 w 198438"/>
              <a:gd name="connsiteY17" fmla="*/ 0 h 338138"/>
              <a:gd name="connsiteX18" fmla="*/ 198438 w 198438"/>
              <a:gd name="connsiteY18" fmla="*/ 35663 h 338138"/>
              <a:gd name="connsiteX19" fmla="*/ 198438 w 198438"/>
              <a:gd name="connsiteY19" fmla="*/ 302475 h 338138"/>
              <a:gd name="connsiteX20" fmla="*/ 162719 w 198438"/>
              <a:gd name="connsiteY20" fmla="*/ 338138 h 338138"/>
              <a:gd name="connsiteX21" fmla="*/ 35719 w 198438"/>
              <a:gd name="connsiteY21" fmla="*/ 338138 h 338138"/>
              <a:gd name="connsiteX22" fmla="*/ 0 w 198438"/>
              <a:gd name="connsiteY22" fmla="*/ 302475 h 338138"/>
              <a:gd name="connsiteX23" fmla="*/ 0 w 198438"/>
              <a:gd name="connsiteY23" fmla="*/ 35663 h 338138"/>
              <a:gd name="connsiteX24" fmla="*/ 35719 w 198438"/>
              <a:gd name="connsiteY2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438" h="338138">
                <a:moveTo>
                  <a:pt x="99219" y="288925"/>
                </a:moveTo>
                <a:cubicBezTo>
                  <a:pt x="90889" y="288925"/>
                  <a:pt x="84137" y="294966"/>
                  <a:pt x="84137" y="302419"/>
                </a:cubicBezTo>
                <a:cubicBezTo>
                  <a:pt x="84137" y="309872"/>
                  <a:pt x="90889" y="315913"/>
                  <a:pt x="99219" y="315913"/>
                </a:cubicBezTo>
                <a:cubicBezTo>
                  <a:pt x="107549" y="315913"/>
                  <a:pt x="114301" y="309872"/>
                  <a:pt x="114301" y="302419"/>
                </a:cubicBezTo>
                <a:cubicBezTo>
                  <a:pt x="114301" y="294966"/>
                  <a:pt x="107549" y="288925"/>
                  <a:pt x="99219" y="288925"/>
                </a:cubicBezTo>
                <a:close/>
                <a:moveTo>
                  <a:pt x="14287" y="69850"/>
                </a:moveTo>
                <a:lnTo>
                  <a:pt x="14287" y="268288"/>
                </a:lnTo>
                <a:lnTo>
                  <a:pt x="184150" y="268288"/>
                </a:lnTo>
                <a:lnTo>
                  <a:pt x="184150" y="69850"/>
                </a:lnTo>
                <a:close/>
                <a:moveTo>
                  <a:pt x="63723" y="28575"/>
                </a:moveTo>
                <a:cubicBezTo>
                  <a:pt x="59779" y="28575"/>
                  <a:pt x="57150" y="32472"/>
                  <a:pt x="57150" y="36368"/>
                </a:cubicBezTo>
                <a:cubicBezTo>
                  <a:pt x="57150" y="40265"/>
                  <a:pt x="59779" y="42863"/>
                  <a:pt x="63723" y="42863"/>
                </a:cubicBezTo>
                <a:cubicBezTo>
                  <a:pt x="63723" y="42863"/>
                  <a:pt x="63723" y="42863"/>
                  <a:pt x="134715" y="42863"/>
                </a:cubicBezTo>
                <a:cubicBezTo>
                  <a:pt x="138659" y="42863"/>
                  <a:pt x="141288" y="40265"/>
                  <a:pt x="141288" y="36368"/>
                </a:cubicBezTo>
                <a:cubicBezTo>
                  <a:pt x="141288" y="32472"/>
                  <a:pt x="138659" y="28575"/>
                  <a:pt x="134715" y="28575"/>
                </a:cubicBezTo>
                <a:cubicBezTo>
                  <a:pt x="134715" y="28575"/>
                  <a:pt x="134715" y="28575"/>
                  <a:pt x="63723" y="28575"/>
                </a:cubicBezTo>
                <a:close/>
                <a:moveTo>
                  <a:pt x="35719" y="0"/>
                </a:moveTo>
                <a:cubicBezTo>
                  <a:pt x="35719" y="0"/>
                  <a:pt x="35719" y="0"/>
                  <a:pt x="162719" y="0"/>
                </a:cubicBezTo>
                <a:cubicBezTo>
                  <a:pt x="182563" y="0"/>
                  <a:pt x="198438" y="15850"/>
                  <a:pt x="198438" y="35663"/>
                </a:cubicBezTo>
                <a:cubicBezTo>
                  <a:pt x="198438" y="35663"/>
                  <a:pt x="198438" y="35663"/>
                  <a:pt x="198438" y="302475"/>
                </a:cubicBezTo>
                <a:cubicBezTo>
                  <a:pt x="198438" y="322288"/>
                  <a:pt x="182563" y="338138"/>
                  <a:pt x="162719" y="338138"/>
                </a:cubicBezTo>
                <a:cubicBezTo>
                  <a:pt x="162719" y="338138"/>
                  <a:pt x="162719" y="338138"/>
                  <a:pt x="35719" y="338138"/>
                </a:cubicBezTo>
                <a:cubicBezTo>
                  <a:pt x="15875" y="338138"/>
                  <a:pt x="0" y="322288"/>
                  <a:pt x="0" y="302475"/>
                </a:cubicBezTo>
                <a:cubicBezTo>
                  <a:pt x="0" y="302475"/>
                  <a:pt x="0" y="302475"/>
                  <a:pt x="0" y="35663"/>
                </a:cubicBezTo>
                <a:cubicBezTo>
                  <a:pt x="0" y="15850"/>
                  <a:pt x="15875" y="0"/>
                  <a:pt x="35719" y="0"/>
                </a:cubicBezTo>
                <a:close/>
              </a:path>
            </a:pathLst>
          </a:custGeom>
          <a:solidFill>
            <a:schemeClr val="bg1"/>
          </a:solidFill>
          <a:ln>
            <a:noFill/>
          </a:ln>
        </p:spPr>
        <p:txBody>
          <a:bodyPr anchor="ctr"/>
          <a:lstStyle/>
          <a:p>
            <a:pPr algn="ctr"/>
            <a:endParaRPr/>
          </a:p>
        </p:txBody>
      </p:sp>
      <p:sp>
        <p:nvSpPr>
          <p:cNvPr id="23" name="is1ide-文本框 23"/>
          <p:cNvSpPr txBox="1"/>
          <p:nvPr/>
        </p:nvSpPr>
        <p:spPr>
          <a:xfrm>
            <a:off x="8591799" y="4915055"/>
            <a:ext cx="2020975" cy="1260457"/>
          </a:xfrm>
          <a:prstGeom prst="rect">
            <a:avLst/>
          </a:prstGeom>
          <a:noFill/>
        </p:spPr>
        <p:txBody>
          <a:bodyPr wrap="square" lIns="0" tIns="0" rIns="0" bIns="0" anchor="ctr" anchorCtr="1">
            <a:noAutofit/>
          </a:bodyPr>
          <a:lstStyle/>
          <a:p>
            <a:pPr algn="ctr">
              <a:lnSpc>
                <a:spcPct val="120000"/>
              </a:lnSpc>
              <a:spcBef>
                <a:spcPct val="0"/>
              </a:spcBef>
            </a:pPr>
            <a:r>
              <a:rPr lang="zh-CN" altLang="en-US" sz="1400" b="1" dirty="0">
                <a:solidFill>
                  <a:srgbClr val="C00000"/>
                </a:solidFill>
                <a:cs typeface="+mn-ea"/>
                <a:sym typeface="+mn-lt"/>
              </a:rPr>
              <a:t>容易受到对抗性样例的攻击</a:t>
            </a:r>
            <a:r>
              <a:rPr lang="zh-CN" altLang="en-US" sz="1400" dirty="0">
                <a:cs typeface="+mn-ea"/>
                <a:sym typeface="+mn-lt"/>
              </a:rPr>
              <a:t>，这些样例会通过来自于原始输入的细微的扰动，误导模型来产生特定的错误预测。</a:t>
            </a:r>
            <a:endParaRPr lang="zh-CN" altLang="en-US" sz="1400" dirty="0"/>
          </a:p>
        </p:txBody>
      </p:sp>
      <p:sp>
        <p:nvSpPr>
          <p:cNvPr id="24" name="is1ide-Rectangle 29"/>
          <p:cNvSpPr/>
          <p:nvPr/>
        </p:nvSpPr>
        <p:spPr>
          <a:xfrm>
            <a:off x="8591798" y="4399751"/>
            <a:ext cx="2020976" cy="325410"/>
          </a:xfrm>
          <a:prstGeom prst="rect">
            <a:avLst/>
          </a:prstGeom>
        </p:spPr>
        <p:txBody>
          <a:bodyPr wrap="none" lIns="0" tIns="0" rIns="0" bIns="0" anchor="ctr" anchorCtr="1">
            <a:normAutofit/>
          </a:bodyPr>
          <a:lstStyle/>
          <a:p>
            <a:pPr lvl="0" algn="ctr" defTabSz="914378">
              <a:spcBef>
                <a:spcPct val="0"/>
              </a:spcBef>
              <a:defRPr/>
            </a:pPr>
            <a:r>
              <a:rPr lang="zh-CN" altLang="en-US" sz="2000" b="1" dirty="0">
                <a:solidFill>
                  <a:schemeClr val="accent4"/>
                </a:solidFill>
              </a:rPr>
              <a:t>对抗攻击和防御</a:t>
            </a:r>
          </a:p>
        </p:txBody>
      </p:sp>
      <p:sp>
        <p:nvSpPr>
          <p:cNvPr id="25" name="is1ide-文本框 25"/>
          <p:cNvSpPr txBox="1"/>
          <p:nvPr/>
        </p:nvSpPr>
        <p:spPr>
          <a:xfrm>
            <a:off x="3237900" y="4848323"/>
            <a:ext cx="2020975" cy="925656"/>
          </a:xfrm>
          <a:prstGeom prst="rect">
            <a:avLst/>
          </a:prstGeom>
          <a:noFill/>
        </p:spPr>
        <p:txBody>
          <a:bodyPr wrap="square" lIns="0" tIns="0" rIns="0" bIns="0" anchor="ctr" anchorCtr="1">
            <a:noAutofit/>
          </a:bodyPr>
          <a:lstStyle/>
          <a:p>
            <a:pPr algn="ctr">
              <a:lnSpc>
                <a:spcPct val="120000"/>
              </a:lnSpc>
              <a:spcBef>
                <a:spcPct val="0"/>
              </a:spcBef>
            </a:pPr>
            <a:r>
              <a:rPr lang="zh-CN" altLang="en-US" sz="1400" dirty="0">
                <a:cs typeface="+mn-ea"/>
                <a:sym typeface="+mn-lt"/>
              </a:rPr>
              <a:t>通过使用两种语言模型的预训练权重初始化编码器和解码器，可以显著改善</a:t>
            </a:r>
            <a:r>
              <a:rPr lang="en-US" altLang="zh-CN" sz="1400" dirty="0">
                <a:cs typeface="+mn-ea"/>
                <a:sym typeface="+mn-lt"/>
              </a:rPr>
              <a:t>encoder-decoder</a:t>
            </a:r>
            <a:r>
              <a:rPr lang="zh-CN" altLang="en-US" sz="1400" dirty="0">
                <a:cs typeface="+mn-ea"/>
                <a:sym typeface="+mn-lt"/>
              </a:rPr>
              <a:t>模型。</a:t>
            </a:r>
            <a:endParaRPr lang="zh-CN" altLang="en-US" sz="1400" dirty="0"/>
          </a:p>
        </p:txBody>
      </p:sp>
      <p:sp>
        <p:nvSpPr>
          <p:cNvPr id="26" name="is1ide-Rectangle 31"/>
          <p:cNvSpPr/>
          <p:nvPr/>
        </p:nvSpPr>
        <p:spPr>
          <a:xfrm>
            <a:off x="3195079" y="4399751"/>
            <a:ext cx="2020976" cy="325410"/>
          </a:xfrm>
          <a:prstGeom prst="rect">
            <a:avLst/>
          </a:prstGeom>
        </p:spPr>
        <p:txBody>
          <a:bodyPr wrap="none" lIns="0" tIns="0" rIns="0" bIns="0" anchor="ctr" anchorCtr="1">
            <a:normAutofit/>
          </a:bodyPr>
          <a:lstStyle/>
          <a:p>
            <a:pPr lvl="0" algn="ctr" defTabSz="914378">
              <a:spcBef>
                <a:spcPct val="0"/>
              </a:spcBef>
              <a:defRPr/>
            </a:pPr>
            <a:r>
              <a:rPr lang="zh-CN" altLang="en-US" sz="2000" b="1" dirty="0">
                <a:solidFill>
                  <a:schemeClr val="accent1"/>
                </a:solidFill>
              </a:rPr>
              <a:t>机器翻译</a:t>
            </a:r>
          </a:p>
        </p:txBody>
      </p:sp>
      <p:grpSp>
        <p:nvGrpSpPr>
          <p:cNvPr id="18" name="组合 17"/>
          <p:cNvGrpSpPr/>
          <p:nvPr/>
        </p:nvGrpSpPr>
        <p:grpSpPr>
          <a:xfrm>
            <a:off x="6230899" y="1704371"/>
            <a:ext cx="2020976" cy="1141951"/>
            <a:chOff x="3921963" y="806351"/>
            <a:chExt cx="2020976" cy="1141951"/>
          </a:xfrm>
        </p:grpSpPr>
        <p:sp>
          <p:nvSpPr>
            <p:cNvPr id="19" name="is1ide-文本框 29"/>
            <p:cNvSpPr txBox="1"/>
            <p:nvPr/>
          </p:nvSpPr>
          <p:spPr>
            <a:xfrm>
              <a:off x="3921964" y="1321656"/>
              <a:ext cx="2020975" cy="626646"/>
            </a:xfrm>
            <a:prstGeom prst="rect">
              <a:avLst/>
            </a:prstGeom>
            <a:noFill/>
          </p:spPr>
          <p:txBody>
            <a:bodyPr wrap="square" lIns="0" tIns="0" rIns="0" bIns="0" anchor="ctr" anchorCtr="1">
              <a:noAutofit/>
            </a:bodyPr>
            <a:lstStyle/>
            <a:p>
              <a:pPr algn="ctr">
                <a:lnSpc>
                  <a:spcPct val="120000"/>
                </a:lnSpc>
                <a:spcBef>
                  <a:spcPct val="0"/>
                </a:spcBef>
              </a:pPr>
              <a:r>
                <a:rPr lang="zh-CN" altLang="en-US" sz="1400" dirty="0">
                  <a:cs typeface="+mn-ea"/>
                  <a:sym typeface="+mn-lt"/>
                </a:rPr>
                <a:t>旨在生成一个更简短但仍保留大部分长文本的含义的文本。</a:t>
              </a:r>
              <a:endParaRPr lang="zh-CN" altLang="en-US" sz="1400" dirty="0"/>
            </a:p>
          </p:txBody>
        </p:sp>
        <p:sp>
          <p:nvSpPr>
            <p:cNvPr id="20" name="is1ide-Rectangle 25"/>
            <p:cNvSpPr/>
            <p:nvPr/>
          </p:nvSpPr>
          <p:spPr>
            <a:xfrm>
              <a:off x="3921963" y="806351"/>
              <a:ext cx="2020976" cy="325410"/>
            </a:xfrm>
            <a:prstGeom prst="rect">
              <a:avLst/>
            </a:prstGeom>
          </p:spPr>
          <p:txBody>
            <a:bodyPr wrap="none" lIns="0" tIns="0" rIns="0" bIns="0" anchor="ctr" anchorCtr="1">
              <a:normAutofit/>
            </a:bodyPr>
            <a:lstStyle/>
            <a:p>
              <a:pPr lvl="0" algn="ctr" defTabSz="914378">
                <a:spcBef>
                  <a:spcPct val="0"/>
                </a:spcBef>
                <a:defRPr/>
              </a:pPr>
              <a:r>
                <a:rPr lang="zh-CN" altLang="en-US" sz="2000" b="1" dirty="0">
                  <a:solidFill>
                    <a:schemeClr val="accent2"/>
                  </a:solidFill>
                </a:rPr>
                <a:t>摘要</a:t>
              </a:r>
            </a:p>
          </p:txBody>
        </p:sp>
      </p:grpSp>
      <p:sp>
        <p:nvSpPr>
          <p:cNvPr id="35" name="灯片编号占位符 34">
            <a:extLst>
              <a:ext uri="{FF2B5EF4-FFF2-40B4-BE49-F238E27FC236}">
                <a16:creationId xmlns:a16="http://schemas.microsoft.com/office/drawing/2014/main" id="{A4F03634-76C1-4048-BAE0-0F78A2973BF8}"/>
              </a:ext>
            </a:extLst>
          </p:cNvPr>
          <p:cNvSpPr>
            <a:spLocks noGrp="1"/>
          </p:cNvSpPr>
          <p:nvPr>
            <p:ph type="sldNum" sz="quarter" idx="12"/>
          </p:nvPr>
        </p:nvSpPr>
        <p:spPr/>
        <p:txBody>
          <a:bodyPr/>
          <a:lstStyle/>
          <a:p>
            <a:fld id="{82AC959B-36DA-44CA-926B-D3617CCBB2A6}" type="slidenum">
              <a:rPr lang="zh-CN" altLang="en-US" smtClean="0"/>
              <a:t>37</a:t>
            </a:fld>
            <a:endParaRPr lang="zh-CN" altLang="en-US"/>
          </a:p>
        </p:txBody>
      </p:sp>
      <p:sp>
        <p:nvSpPr>
          <p:cNvPr id="4" name="文本框 3">
            <a:extLst>
              <a:ext uri="{FF2B5EF4-FFF2-40B4-BE49-F238E27FC236}">
                <a16:creationId xmlns:a16="http://schemas.microsoft.com/office/drawing/2014/main" id="{FDD43B05-6796-4463-B575-3E4F7C156E2B}"/>
              </a:ext>
            </a:extLst>
          </p:cNvPr>
          <p:cNvSpPr txBox="1"/>
          <p:nvPr/>
        </p:nvSpPr>
        <p:spPr>
          <a:xfrm>
            <a:off x="1181528" y="254295"/>
            <a:ext cx="7547636" cy="584775"/>
          </a:xfrm>
          <a:prstGeom prst="rect">
            <a:avLst/>
          </a:prstGeom>
          <a:noFill/>
        </p:spPr>
        <p:txBody>
          <a:bodyPr wrap="square" rtlCol="0">
            <a:spAutoFit/>
          </a:bodyPr>
          <a:lstStyle/>
          <a:p>
            <a:r>
              <a:rPr lang="en-US" altLang="zh-CN" sz="3200" spc="600" dirty="0">
                <a:cs typeface="+mn-ea"/>
                <a:sym typeface="+mn-lt"/>
              </a:rPr>
              <a:t>Resources &amp; </a:t>
            </a:r>
            <a:r>
              <a:rPr lang="en-US" altLang="zh-CN" sz="3200" b="1" spc="600" dirty="0">
                <a:cs typeface="+mn-ea"/>
                <a:sym typeface="+mn-lt"/>
              </a:rPr>
              <a:t>Applications</a:t>
            </a:r>
            <a:endParaRPr lang="zh-CN" altLang="en-US" sz="3200" b="1" spc="600" dirty="0">
              <a:cs typeface="+mn-ea"/>
              <a:sym typeface="+mn-lt"/>
            </a:endParaRPr>
          </a:p>
        </p:txBody>
      </p:sp>
    </p:spTree>
    <p:extLst>
      <p:ext uri="{BB962C8B-B14F-4D97-AF65-F5344CB8AC3E}">
        <p14:creationId xmlns:p14="http://schemas.microsoft.com/office/powerpoint/2010/main" val="22167433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7000" b="-7000"/>
          </a:stretch>
        </a:blipFill>
        <a:effectLst/>
      </p:bgPr>
    </p:bg>
    <p:spTree>
      <p:nvGrpSpPr>
        <p:cNvPr id="1" name=""/>
        <p:cNvGrpSpPr/>
        <p:nvPr/>
      </p:nvGrpSpPr>
      <p:grpSpPr>
        <a:xfrm>
          <a:off x="0" y="0"/>
          <a:ext cx="0" cy="0"/>
          <a:chOff x="0" y="0"/>
          <a:chExt cx="0" cy="0"/>
        </a:xfrm>
      </p:grpSpPr>
      <p:sp>
        <p:nvSpPr>
          <p:cNvPr id="4" name="矩形 3"/>
          <p:cNvSpPr/>
          <p:nvPr/>
        </p:nvSpPr>
        <p:spPr>
          <a:xfrm>
            <a:off x="0" y="1489753"/>
            <a:ext cx="12192000" cy="390820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0" y="1674688"/>
            <a:ext cx="12192000" cy="3513761"/>
          </a:xfrm>
          <a:prstGeom prst="rect">
            <a:avLst/>
          </a:prstGeom>
          <a:solidFill>
            <a:schemeClr val="bg1">
              <a:alpha val="80000"/>
            </a:schemeClr>
          </a:solidFill>
          <a:ln>
            <a:solidFill>
              <a:srgbClr val="B1B3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2686561" y="2909248"/>
            <a:ext cx="6818877" cy="1015933"/>
            <a:chOff x="3917949" y="2096461"/>
            <a:chExt cx="6818877" cy="1015933"/>
          </a:xfrm>
        </p:grpSpPr>
        <p:sp>
          <p:nvSpPr>
            <p:cNvPr id="10" name="MH_Title"/>
            <p:cNvSpPr/>
            <p:nvPr>
              <p:custDataLst>
                <p:tags r:id="rId2"/>
              </p:custDataLst>
            </p:nvPr>
          </p:nvSpPr>
          <p:spPr>
            <a:xfrm>
              <a:off x="3917949" y="2096461"/>
              <a:ext cx="6818877" cy="101593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25400" cap="sq">
              <a:solidFill>
                <a:schemeClr val="accent1">
                  <a:lumMod val="60000"/>
                  <a:lumOff val="4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1008000" tIns="0" rIns="0" bIns="0" rtlCol="0" anchor="ctr">
              <a:normAutofit/>
            </a:bodyPr>
            <a:lstStyle/>
            <a:p>
              <a:pPr lvl="0"/>
              <a:r>
                <a:rPr lang="en-US" altLang="zh-CN" sz="4000" spc="600" dirty="0">
                  <a:solidFill>
                    <a:schemeClr val="tx1"/>
                  </a:solidFill>
                  <a:cs typeface="+mn-ea"/>
                  <a:sym typeface="+mn-lt"/>
                </a:rPr>
                <a:t>Future Directions</a:t>
              </a:r>
              <a:endParaRPr lang="zh-CN" altLang="en-US" sz="4000" spc="600" dirty="0">
                <a:solidFill>
                  <a:schemeClr val="tx1"/>
                </a:solidFill>
                <a:cs typeface="+mn-ea"/>
                <a:sym typeface="+mn-lt"/>
              </a:endParaRPr>
            </a:p>
          </p:txBody>
        </p:sp>
        <p:sp>
          <p:nvSpPr>
            <p:cNvPr id="18" name="MH_Others_1"/>
            <p:cNvSpPr/>
            <p:nvPr>
              <p:custDataLst>
                <p:tags r:id="rId3"/>
              </p:custDataLst>
            </p:nvPr>
          </p:nvSpPr>
          <p:spPr>
            <a:xfrm>
              <a:off x="3917949" y="2132082"/>
              <a:ext cx="944690" cy="944690"/>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endParaRPr lang="zh-CN" altLang="en-US" dirty="0">
                <a:solidFill>
                  <a:srgbClr val="FFFFFF"/>
                </a:solidFill>
                <a:cs typeface="+mn-ea"/>
                <a:sym typeface="+mn-lt"/>
              </a:endParaRPr>
            </a:p>
          </p:txBody>
        </p:sp>
      </p:grpSp>
      <p:sp>
        <p:nvSpPr>
          <p:cNvPr id="2" name="灯片编号占位符 1">
            <a:extLst>
              <a:ext uri="{FF2B5EF4-FFF2-40B4-BE49-F238E27FC236}">
                <a16:creationId xmlns:a16="http://schemas.microsoft.com/office/drawing/2014/main" id="{99CD706B-A403-4DBB-AF01-822F8627027D}"/>
              </a:ext>
            </a:extLst>
          </p:cNvPr>
          <p:cNvSpPr>
            <a:spLocks noGrp="1"/>
          </p:cNvSpPr>
          <p:nvPr>
            <p:ph type="sldNum" sz="quarter" idx="12"/>
          </p:nvPr>
        </p:nvSpPr>
        <p:spPr/>
        <p:txBody>
          <a:bodyPr/>
          <a:lstStyle/>
          <a:p>
            <a:fld id="{82AC959B-36DA-44CA-926B-D3617CCBB2A6}" type="slidenum">
              <a:rPr lang="zh-CN" altLang="en-US" smtClean="0"/>
              <a:t>38</a:t>
            </a:fld>
            <a:endParaRPr lang="zh-CN" altLang="en-US"/>
          </a:p>
        </p:txBody>
      </p:sp>
    </p:spTree>
    <p:extLst>
      <p:ext uri="{BB962C8B-B14F-4D97-AF65-F5344CB8AC3E}">
        <p14:creationId xmlns:p14="http://schemas.microsoft.com/office/powerpoint/2010/main" val="1154870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BCF16C1-961E-4ACE-9941-882F031FDFCC}"/>
              </a:ext>
            </a:extLst>
          </p:cNvPr>
          <p:cNvSpPr>
            <a:spLocks noGrp="1"/>
          </p:cNvSpPr>
          <p:nvPr>
            <p:ph type="sldNum" sz="quarter" idx="12"/>
          </p:nvPr>
        </p:nvSpPr>
        <p:spPr/>
        <p:txBody>
          <a:bodyPr/>
          <a:lstStyle/>
          <a:p>
            <a:fld id="{82AC959B-36DA-44CA-926B-D3617CCBB2A6}" type="slidenum">
              <a:rPr lang="zh-CN" altLang="en-US" smtClean="0"/>
              <a:t>39</a:t>
            </a:fld>
            <a:endParaRPr lang="zh-CN" altLang="en-US"/>
          </a:p>
        </p:txBody>
      </p:sp>
      <p:pic>
        <p:nvPicPr>
          <p:cNvPr id="5" name="图片 4">
            <a:extLst>
              <a:ext uri="{FF2B5EF4-FFF2-40B4-BE49-F238E27FC236}">
                <a16:creationId xmlns:a16="http://schemas.microsoft.com/office/drawing/2014/main" id="{DAEBDC1A-A41E-4EE0-A231-F0067B6C6831}"/>
              </a:ext>
            </a:extLst>
          </p:cNvPr>
          <p:cNvPicPr>
            <a:picLocks noChangeAspect="1"/>
          </p:cNvPicPr>
          <p:nvPr/>
        </p:nvPicPr>
        <p:blipFill>
          <a:blip r:embed="rId2"/>
          <a:stretch>
            <a:fillRect/>
          </a:stretch>
        </p:blipFill>
        <p:spPr>
          <a:xfrm>
            <a:off x="1211641" y="399571"/>
            <a:ext cx="8921641" cy="5675552"/>
          </a:xfrm>
          <a:prstGeom prst="rect">
            <a:avLst/>
          </a:prstGeom>
        </p:spPr>
      </p:pic>
    </p:spTree>
    <p:extLst>
      <p:ext uri="{BB962C8B-B14F-4D97-AF65-F5344CB8AC3E}">
        <p14:creationId xmlns:p14="http://schemas.microsoft.com/office/powerpoint/2010/main" val="1034070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1181528" y="254295"/>
            <a:ext cx="3626777" cy="584775"/>
          </a:xfrm>
          <a:prstGeom prst="rect">
            <a:avLst/>
          </a:prstGeom>
          <a:noFill/>
        </p:spPr>
        <p:txBody>
          <a:bodyPr wrap="square" rtlCol="0">
            <a:spAutoFit/>
          </a:bodyPr>
          <a:lstStyle/>
          <a:p>
            <a:r>
              <a:rPr lang="en-US" altLang="zh-CN" sz="3200" spc="600" dirty="0">
                <a:cs typeface="+mn-ea"/>
                <a:sym typeface="+mn-lt"/>
              </a:rPr>
              <a:t>Background</a:t>
            </a:r>
            <a:endParaRPr lang="zh-CN" altLang="en-US" sz="3200" spc="600" dirty="0">
              <a:cs typeface="+mn-ea"/>
              <a:sym typeface="+mn-lt"/>
            </a:endParaRPr>
          </a:p>
        </p:txBody>
      </p:sp>
      <p:grpSp>
        <p:nvGrpSpPr>
          <p:cNvPr id="12" name="Group 86"/>
          <p:cNvGrpSpPr/>
          <p:nvPr/>
        </p:nvGrpSpPr>
        <p:grpSpPr>
          <a:xfrm>
            <a:off x="2046233" y="1377676"/>
            <a:ext cx="7727586" cy="921450"/>
            <a:chOff x="1317257" y="1824875"/>
            <a:chExt cx="3761195" cy="921450"/>
          </a:xfrm>
        </p:grpSpPr>
        <p:sp>
          <p:nvSpPr>
            <p:cNvPr id="19" name="îṣļîḑé-TextBox 93"/>
            <p:cNvSpPr txBox="1"/>
            <p:nvPr/>
          </p:nvSpPr>
          <p:spPr>
            <a:xfrm>
              <a:off x="1317257" y="2238494"/>
              <a:ext cx="3761195" cy="507831"/>
            </a:xfrm>
            <a:prstGeom prst="rect">
              <a:avLst/>
            </a:prstGeom>
            <a:noFill/>
          </p:spPr>
          <p:txBody>
            <a:bodyPr wrap="square" lIns="0" tIns="0" rIns="0" bIns="0">
              <a:noAutofit/>
            </a:bodyPr>
            <a:lstStyle/>
            <a:p>
              <a:pPr>
                <a:lnSpc>
                  <a:spcPct val="120000"/>
                </a:lnSpc>
              </a:pPr>
              <a:endParaRPr lang="zh-CN" altLang="en-US" sz="1400" dirty="0"/>
            </a:p>
          </p:txBody>
        </p:sp>
        <p:sp>
          <p:nvSpPr>
            <p:cNvPr id="20" name="îṣļîḑé-Rectangle 94"/>
            <p:cNvSpPr/>
            <p:nvPr/>
          </p:nvSpPr>
          <p:spPr>
            <a:xfrm>
              <a:off x="1317257" y="1824875"/>
              <a:ext cx="3761195" cy="307777"/>
            </a:xfrm>
            <a:prstGeom prst="rect">
              <a:avLst/>
            </a:prstGeom>
          </p:spPr>
          <p:txBody>
            <a:bodyPr wrap="none" lIns="0" tIns="0" rIns="0" bIns="0">
              <a:normAutofit fontScale="92500" lnSpcReduction="10000"/>
            </a:bodyPr>
            <a:lstStyle/>
            <a:p>
              <a:r>
                <a:rPr lang="en-US" altLang="zh-CN" sz="2400" b="1" dirty="0">
                  <a:solidFill>
                    <a:schemeClr val="accent1"/>
                  </a:solidFill>
                </a:rPr>
                <a:t>Non Neural NLP Methods</a:t>
              </a:r>
              <a:endParaRPr lang="zh-CN" altLang="en-US" sz="2400" b="1" dirty="0">
                <a:solidFill>
                  <a:schemeClr val="accent1"/>
                </a:solidFill>
              </a:endParaRPr>
            </a:p>
          </p:txBody>
        </p:sp>
      </p:grpSp>
      <p:sp>
        <p:nvSpPr>
          <p:cNvPr id="17" name="îṣļîḑé-TextBox 91"/>
          <p:cNvSpPr txBox="1"/>
          <p:nvPr/>
        </p:nvSpPr>
        <p:spPr>
          <a:xfrm>
            <a:off x="2165502" y="2884755"/>
            <a:ext cx="8474789" cy="3416652"/>
          </a:xfrm>
          <a:prstGeom prst="rect">
            <a:avLst/>
          </a:prstGeom>
          <a:noFill/>
        </p:spPr>
        <p:txBody>
          <a:bodyPr wrap="square" lIns="0" tIns="0" rIns="0" bIns="0">
            <a:noAutofit/>
          </a:bodyPr>
          <a:lstStyle/>
          <a:p>
            <a:pPr>
              <a:lnSpc>
                <a:spcPct val="120000"/>
              </a:lnSpc>
            </a:pPr>
            <a:r>
              <a:rPr lang="zh-CN" altLang="en-US" sz="1600" dirty="0">
                <a:solidFill>
                  <a:schemeClr val="accent4">
                    <a:lumMod val="75000"/>
                  </a:schemeClr>
                </a:solidFill>
              </a:rPr>
              <a:t>方法：</a:t>
            </a:r>
            <a:endParaRPr lang="en-US" altLang="zh-CN" sz="1600" dirty="0">
              <a:solidFill>
                <a:schemeClr val="accent4">
                  <a:lumMod val="75000"/>
                </a:schemeClr>
              </a:solidFill>
            </a:endParaRPr>
          </a:p>
          <a:p>
            <a:pPr marL="742950" lvl="1" indent="-285750">
              <a:lnSpc>
                <a:spcPct val="120000"/>
              </a:lnSpc>
              <a:buFont typeface="Wingdings" panose="05000000000000000000" pitchFamily="2" charset="2"/>
              <a:buChar char="p"/>
            </a:pPr>
            <a:r>
              <a:rPr lang="zh-CN" altLang="en-US" sz="1400" dirty="0"/>
              <a:t>卷积神经网络</a:t>
            </a:r>
            <a:r>
              <a:rPr lang="en-US" altLang="zh-CN" sz="1400" dirty="0"/>
              <a:t>(convolutional neural networks, CNNs</a:t>
            </a:r>
            <a:r>
              <a:rPr lang="zh-CN" altLang="en-US" sz="1400" dirty="0"/>
              <a:t>）</a:t>
            </a:r>
            <a:endParaRPr lang="en-US" altLang="zh-CN" sz="1400" dirty="0"/>
          </a:p>
          <a:p>
            <a:pPr marL="742950" lvl="1" indent="-285750">
              <a:lnSpc>
                <a:spcPct val="120000"/>
              </a:lnSpc>
              <a:buFont typeface="Wingdings" panose="05000000000000000000" pitchFamily="2" charset="2"/>
              <a:buChar char="p"/>
            </a:pPr>
            <a:r>
              <a:rPr lang="zh-CN" altLang="en-US" sz="1400" dirty="0"/>
              <a:t>递归神经网络</a:t>
            </a:r>
            <a:r>
              <a:rPr lang="en-US" altLang="zh-CN" sz="1400" dirty="0"/>
              <a:t>(Recursive neural networks, RNNs</a:t>
            </a:r>
            <a:r>
              <a:rPr lang="zh-CN" altLang="en-US" sz="1400" dirty="0"/>
              <a:t>）</a:t>
            </a:r>
            <a:endParaRPr lang="en-US" altLang="zh-CN" sz="1400" dirty="0"/>
          </a:p>
          <a:p>
            <a:pPr marL="742950" lvl="1" indent="-285750">
              <a:lnSpc>
                <a:spcPct val="120000"/>
              </a:lnSpc>
              <a:buFont typeface="Wingdings" panose="05000000000000000000" pitchFamily="2" charset="2"/>
              <a:buChar char="p"/>
            </a:pPr>
            <a:r>
              <a:rPr lang="zh-CN" altLang="en-US" sz="1400" dirty="0"/>
              <a:t>循环神经网络（</a:t>
            </a:r>
            <a:r>
              <a:rPr lang="en-US" altLang="zh-CN" sz="1400" dirty="0"/>
              <a:t>Recurrent neural networks, RNNs </a:t>
            </a:r>
            <a:r>
              <a:rPr lang="zh-CN" altLang="en-US" sz="1400" dirty="0"/>
              <a:t>）</a:t>
            </a:r>
            <a:endParaRPr lang="en-US" altLang="zh-CN" sz="1400" dirty="0"/>
          </a:p>
          <a:p>
            <a:pPr marL="742950" lvl="1" indent="-285750">
              <a:lnSpc>
                <a:spcPct val="120000"/>
              </a:lnSpc>
              <a:buFont typeface="Wingdings" panose="05000000000000000000" pitchFamily="2" charset="2"/>
              <a:buChar char="p"/>
            </a:pPr>
            <a:r>
              <a:rPr lang="zh-CN" altLang="en-US" sz="1400" dirty="0"/>
              <a:t>基于图的神经网络</a:t>
            </a:r>
            <a:r>
              <a:rPr lang="en-US" altLang="zh-CN" sz="1400" dirty="0"/>
              <a:t>(graph based neural network, GNNs</a:t>
            </a:r>
            <a:r>
              <a:rPr lang="zh-CN" altLang="en-US" sz="1400" dirty="0"/>
              <a:t>）</a:t>
            </a:r>
            <a:endParaRPr lang="en-US" altLang="zh-CN" sz="1400" dirty="0"/>
          </a:p>
          <a:p>
            <a:pPr marL="742950" lvl="1" indent="-285750">
              <a:lnSpc>
                <a:spcPct val="120000"/>
              </a:lnSpc>
              <a:buFont typeface="Wingdings" panose="05000000000000000000" pitchFamily="2" charset="2"/>
              <a:buChar char="p"/>
            </a:pPr>
            <a:r>
              <a:rPr lang="zh-CN" altLang="en-US" sz="1400" dirty="0"/>
              <a:t>注意力机制</a:t>
            </a:r>
            <a:endParaRPr lang="en-US" altLang="zh-CN" sz="1400" dirty="0"/>
          </a:p>
          <a:p>
            <a:pPr marL="742950" lvl="1" indent="-285750">
              <a:lnSpc>
                <a:spcPct val="120000"/>
              </a:lnSpc>
              <a:buFont typeface="Wingdings" panose="05000000000000000000" pitchFamily="2" charset="2"/>
              <a:buChar char="p"/>
            </a:pPr>
            <a:r>
              <a:rPr lang="en-US" altLang="zh-CN" sz="1400" dirty="0"/>
              <a:t>……</a:t>
            </a:r>
          </a:p>
          <a:p>
            <a:pPr>
              <a:lnSpc>
                <a:spcPct val="120000"/>
              </a:lnSpc>
            </a:pPr>
            <a:r>
              <a:rPr lang="zh-CN" altLang="en-US" sz="1600" b="1" dirty="0">
                <a:solidFill>
                  <a:schemeClr val="tx2">
                    <a:lumMod val="75000"/>
                  </a:schemeClr>
                </a:solidFill>
              </a:rPr>
              <a:t>优点：</a:t>
            </a:r>
            <a:endParaRPr lang="en-US" altLang="zh-CN" sz="1600" b="1" dirty="0">
              <a:solidFill>
                <a:schemeClr val="tx2">
                  <a:lumMod val="75000"/>
                </a:schemeClr>
              </a:solidFill>
            </a:endParaRPr>
          </a:p>
          <a:p>
            <a:pPr marL="742950" lvl="1" indent="-285750">
              <a:lnSpc>
                <a:spcPct val="120000"/>
              </a:lnSpc>
              <a:buFont typeface="Wingdings" panose="05000000000000000000" pitchFamily="2" charset="2"/>
              <a:buChar char="p"/>
            </a:pPr>
            <a:r>
              <a:rPr lang="zh-CN" altLang="en-US" sz="1400" dirty="0"/>
              <a:t>使用分布式表示（低维稠密的词向量），隐式地表示语言的语法或语义特征，缓解特征工程问题；</a:t>
            </a:r>
            <a:endParaRPr lang="en-US" altLang="zh-CN" sz="1400" dirty="0"/>
          </a:p>
          <a:p>
            <a:pPr marL="742950" lvl="1" indent="-285750">
              <a:lnSpc>
                <a:spcPct val="120000"/>
              </a:lnSpc>
              <a:buFont typeface="Wingdings" panose="05000000000000000000" pitchFamily="2" charset="2"/>
              <a:buChar char="p"/>
            </a:pPr>
            <a:r>
              <a:rPr lang="zh-CN" altLang="en-US" sz="1400" dirty="0"/>
              <a:t>方便地应用到各个</a:t>
            </a:r>
            <a:r>
              <a:rPr lang="en-US" altLang="zh-CN" sz="1400" dirty="0"/>
              <a:t>NLP</a:t>
            </a:r>
            <a:r>
              <a:rPr lang="zh-CN" altLang="en-US" sz="1400" dirty="0"/>
              <a:t>系统中</a:t>
            </a:r>
            <a:endParaRPr lang="en-US" altLang="zh-CN" sz="1400" dirty="0"/>
          </a:p>
          <a:p>
            <a:pPr>
              <a:lnSpc>
                <a:spcPct val="120000"/>
              </a:lnSpc>
            </a:pPr>
            <a:r>
              <a:rPr lang="zh-CN" altLang="en-US" sz="1600" dirty="0">
                <a:solidFill>
                  <a:srgbClr val="C00000"/>
                </a:solidFill>
              </a:rPr>
              <a:t>缺点：</a:t>
            </a:r>
            <a:endParaRPr lang="en-US" altLang="zh-CN" sz="1600" dirty="0">
              <a:solidFill>
                <a:srgbClr val="C00000"/>
              </a:solidFill>
            </a:endParaRPr>
          </a:p>
          <a:p>
            <a:pPr marL="628650" lvl="1" indent="-171450">
              <a:lnSpc>
                <a:spcPct val="120000"/>
              </a:lnSpc>
              <a:buFont typeface="Wingdings" panose="05000000000000000000" pitchFamily="2" charset="2"/>
              <a:buChar char="p"/>
            </a:pPr>
            <a:r>
              <a:rPr lang="zh-CN" altLang="en-US" sz="1400" dirty="0"/>
              <a:t>依赖于大规模标注语料；</a:t>
            </a:r>
            <a:endParaRPr lang="en-US" altLang="zh-CN" sz="1400" dirty="0"/>
          </a:p>
          <a:p>
            <a:pPr marL="628650" lvl="1" indent="-171450">
              <a:lnSpc>
                <a:spcPct val="120000"/>
              </a:lnSpc>
              <a:buFont typeface="Wingdings" panose="05000000000000000000" pitchFamily="2" charset="2"/>
              <a:buChar char="p"/>
            </a:pPr>
            <a:r>
              <a:rPr lang="zh-CN" altLang="en-US" sz="1400" dirty="0"/>
              <a:t>网络参数量大：在小数据集上过拟合；实际应用中泛化性能不好；</a:t>
            </a:r>
            <a:endParaRPr lang="en-US" altLang="zh-CN" sz="1400" dirty="0"/>
          </a:p>
          <a:p>
            <a:pPr marL="628650" lvl="1" indent="-171450">
              <a:lnSpc>
                <a:spcPct val="120000"/>
              </a:lnSpc>
              <a:buFont typeface="Wingdings" panose="05000000000000000000" pitchFamily="2" charset="2"/>
              <a:buChar char="p"/>
            </a:pPr>
            <a:endParaRPr lang="zh-CN" altLang="en-US" sz="1400" dirty="0"/>
          </a:p>
        </p:txBody>
      </p:sp>
      <p:sp>
        <p:nvSpPr>
          <p:cNvPr id="18" name="îṣļîḑé-Rectangle 92"/>
          <p:cNvSpPr/>
          <p:nvPr/>
        </p:nvSpPr>
        <p:spPr>
          <a:xfrm>
            <a:off x="2046233" y="2475712"/>
            <a:ext cx="7727586" cy="307777"/>
          </a:xfrm>
          <a:prstGeom prst="rect">
            <a:avLst/>
          </a:prstGeom>
        </p:spPr>
        <p:txBody>
          <a:bodyPr wrap="none" lIns="0" tIns="0" rIns="0" bIns="0">
            <a:normAutofit fontScale="92500" lnSpcReduction="10000"/>
          </a:bodyPr>
          <a:lstStyle/>
          <a:p>
            <a:r>
              <a:rPr lang="en-US" altLang="zh-CN" sz="2400" b="1" dirty="0">
                <a:solidFill>
                  <a:schemeClr val="accent1"/>
                </a:solidFill>
              </a:rPr>
              <a:t>Neural Methods</a:t>
            </a:r>
            <a:endParaRPr lang="zh-CN" altLang="en-US" sz="2400" b="1" dirty="0">
              <a:solidFill>
                <a:schemeClr val="accent2"/>
              </a:solidFill>
            </a:endParaRPr>
          </a:p>
        </p:txBody>
      </p:sp>
      <p:cxnSp>
        <p:nvCxnSpPr>
          <p:cNvPr id="10" name="îṣļîḑé-Straight Connector 84"/>
          <p:cNvCxnSpPr/>
          <p:nvPr/>
        </p:nvCxnSpPr>
        <p:spPr>
          <a:xfrm>
            <a:off x="2046233" y="2197039"/>
            <a:ext cx="7245481"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îṣļîḑé-Straight Connector 85"/>
          <p:cNvCxnSpPr/>
          <p:nvPr/>
        </p:nvCxnSpPr>
        <p:spPr>
          <a:xfrm>
            <a:off x="2050269" y="6368434"/>
            <a:ext cx="7245481"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F8172467-D9D9-44C7-9BFD-EE5011EBE4B4}"/>
              </a:ext>
            </a:extLst>
          </p:cNvPr>
          <p:cNvSpPr/>
          <p:nvPr/>
        </p:nvSpPr>
        <p:spPr>
          <a:xfrm>
            <a:off x="2046233" y="1791295"/>
            <a:ext cx="5262979" cy="369332"/>
          </a:xfrm>
          <a:prstGeom prst="rect">
            <a:avLst/>
          </a:prstGeom>
        </p:spPr>
        <p:txBody>
          <a:bodyPr wrap="none">
            <a:spAutoFit/>
          </a:bodyPr>
          <a:lstStyle/>
          <a:p>
            <a:r>
              <a:rPr lang="zh-CN" altLang="en-US" dirty="0">
                <a:solidFill>
                  <a:srgbClr val="1A1A1A"/>
                </a:solidFill>
                <a:latin typeface="-apple-system"/>
              </a:rPr>
              <a:t>严重依赖于离散的手工特征；性能表现，相对不高</a:t>
            </a:r>
            <a:endParaRPr lang="zh-CN" altLang="en-US" dirty="0"/>
          </a:p>
        </p:txBody>
      </p:sp>
      <p:sp>
        <p:nvSpPr>
          <p:cNvPr id="53" name="箭头: 右 52">
            <a:extLst>
              <a:ext uri="{FF2B5EF4-FFF2-40B4-BE49-F238E27FC236}">
                <a16:creationId xmlns:a16="http://schemas.microsoft.com/office/drawing/2014/main" id="{7866D542-6472-4C72-92E6-17B1256D72C9}"/>
              </a:ext>
            </a:extLst>
          </p:cNvPr>
          <p:cNvSpPr/>
          <p:nvPr/>
        </p:nvSpPr>
        <p:spPr>
          <a:xfrm>
            <a:off x="1250113" y="1274486"/>
            <a:ext cx="554547" cy="41096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80F31D35-B166-450E-A873-D222B8181D02}"/>
              </a:ext>
            </a:extLst>
          </p:cNvPr>
          <p:cNvSpPr/>
          <p:nvPr/>
        </p:nvSpPr>
        <p:spPr>
          <a:xfrm>
            <a:off x="1250112" y="2365114"/>
            <a:ext cx="554547" cy="41096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B4D6F84F-7BEA-4E3B-B823-AE9EFD52FDED}"/>
              </a:ext>
            </a:extLst>
          </p:cNvPr>
          <p:cNvSpPr>
            <a:spLocks noGrp="1"/>
          </p:cNvSpPr>
          <p:nvPr>
            <p:ph type="sldNum" sz="quarter" idx="12"/>
          </p:nvPr>
        </p:nvSpPr>
        <p:spPr/>
        <p:txBody>
          <a:bodyPr/>
          <a:lstStyle/>
          <a:p>
            <a:fld id="{82AC959B-36DA-44CA-926B-D3617CCBB2A6}" type="slidenum">
              <a:rPr lang="zh-CN" altLang="en-US" smtClean="0"/>
              <a:t>4</a:t>
            </a:fld>
            <a:endParaRPr lang="zh-CN" altLang="en-US"/>
          </a:p>
        </p:txBody>
      </p:sp>
    </p:spTree>
    <p:extLst>
      <p:ext uri="{BB962C8B-B14F-4D97-AF65-F5344CB8AC3E}">
        <p14:creationId xmlns:p14="http://schemas.microsoft.com/office/powerpoint/2010/main" val="32970255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1181528" y="254295"/>
            <a:ext cx="5039658" cy="584775"/>
          </a:xfrm>
          <a:prstGeom prst="rect">
            <a:avLst/>
          </a:prstGeom>
          <a:noFill/>
        </p:spPr>
        <p:txBody>
          <a:bodyPr wrap="square" rtlCol="0">
            <a:spAutoFit/>
          </a:bodyPr>
          <a:lstStyle/>
          <a:p>
            <a:r>
              <a:rPr lang="en-US" altLang="zh-CN" sz="3200" spc="600" dirty="0">
                <a:cs typeface="+mn-ea"/>
                <a:sym typeface="+mn-lt"/>
              </a:rPr>
              <a:t>Future Directions</a:t>
            </a:r>
            <a:endParaRPr lang="zh-CN" altLang="en-US" sz="3200" spc="600" dirty="0">
              <a:cs typeface="+mn-ea"/>
              <a:sym typeface="+mn-lt"/>
            </a:endParaRPr>
          </a:p>
        </p:txBody>
      </p:sp>
      <p:grpSp>
        <p:nvGrpSpPr>
          <p:cNvPr id="4" name="Group 4"/>
          <p:cNvGrpSpPr/>
          <p:nvPr/>
        </p:nvGrpSpPr>
        <p:grpSpPr>
          <a:xfrm>
            <a:off x="1495647" y="1174197"/>
            <a:ext cx="9200706" cy="5316773"/>
            <a:chOff x="3030973" y="1844824"/>
            <a:chExt cx="6130055" cy="4188638"/>
          </a:xfrm>
        </p:grpSpPr>
        <p:cxnSp>
          <p:nvCxnSpPr>
            <p:cNvPr id="5" name="íślíḋè-Straight Connector 5"/>
            <p:cNvCxnSpPr>
              <a:cxnSpLocks/>
            </p:cNvCxnSpPr>
            <p:nvPr/>
          </p:nvCxnSpPr>
          <p:spPr>
            <a:xfrm>
              <a:off x="6096000" y="1844824"/>
              <a:ext cx="0" cy="39604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íślíḋè-Rectangle 13"/>
            <p:cNvSpPr/>
            <p:nvPr/>
          </p:nvSpPr>
          <p:spPr bwMode="auto">
            <a:xfrm>
              <a:off x="3030973" y="1844824"/>
              <a:ext cx="2520280" cy="371568"/>
            </a:xfrm>
            <a:prstGeom prst="rect">
              <a:avLst/>
            </a:prstGeom>
            <a:solidFill>
              <a:schemeClr val="accent1">
                <a:lumMod val="100000"/>
              </a:schemeClr>
            </a:solidFill>
            <a:ln w="19050">
              <a:noFill/>
              <a:round/>
              <a:headEnd/>
              <a:tailEnd/>
            </a:ln>
          </p:spPr>
          <p:txBody>
            <a:bodyPr rot="0" spcFirstLastPara="0" vert="horz" wrap="none" lIns="91440" tIns="45720" rIns="91440" bIns="45720" anchor="ctr" anchorCtr="1" forceAA="0" compatLnSpc="1">
              <a:prstTxWarp prst="textNoShape">
                <a:avLst/>
              </a:prstTxWarp>
              <a:normAutofit/>
            </a:bodyPr>
            <a:lstStyle/>
            <a:p>
              <a:pPr algn="ctr"/>
              <a:r>
                <a:rPr lang="en-US" altLang="zh-CN" sz="2000" b="1" dirty="0">
                  <a:solidFill>
                    <a:schemeClr val="bg1"/>
                  </a:solidFill>
                </a:rPr>
                <a:t>PTM</a:t>
              </a:r>
              <a:r>
                <a:rPr lang="zh-CN" altLang="en-US" sz="2000" b="1" dirty="0">
                  <a:solidFill>
                    <a:schemeClr val="bg1"/>
                  </a:solidFill>
                </a:rPr>
                <a:t>的上限</a:t>
              </a:r>
            </a:p>
          </p:txBody>
        </p:sp>
        <p:sp>
          <p:nvSpPr>
            <p:cNvPr id="7" name="íślíḋè-Rectangle 14"/>
            <p:cNvSpPr/>
            <p:nvPr/>
          </p:nvSpPr>
          <p:spPr bwMode="auto">
            <a:xfrm>
              <a:off x="6640748" y="1844824"/>
              <a:ext cx="2520280" cy="371568"/>
            </a:xfrm>
            <a:prstGeom prst="rect">
              <a:avLst/>
            </a:prstGeom>
            <a:solidFill>
              <a:schemeClr val="accent4"/>
            </a:solidFill>
            <a:ln w="19050">
              <a:noFill/>
              <a:round/>
              <a:headEnd/>
              <a:tailEnd/>
            </a:ln>
          </p:spPr>
          <p:txBody>
            <a:bodyPr rot="0" spcFirstLastPara="0" vert="horz" wrap="none" lIns="91440" tIns="45720" rIns="91440" bIns="45720" anchor="ctr" anchorCtr="1" forceAA="0" compatLnSpc="1">
              <a:prstTxWarp prst="textNoShape">
                <a:avLst/>
              </a:prstTxWarp>
              <a:normAutofit/>
            </a:bodyPr>
            <a:lstStyle/>
            <a:p>
              <a:pPr algn="ctr"/>
              <a:r>
                <a:rPr lang="zh-CN" altLang="en-US" sz="2000" b="1" dirty="0">
                  <a:solidFill>
                    <a:schemeClr val="bg1"/>
                  </a:solidFill>
                </a:rPr>
                <a:t>面向任务的预训练与模型压缩</a:t>
              </a:r>
            </a:p>
          </p:txBody>
        </p:sp>
        <p:sp>
          <p:nvSpPr>
            <p:cNvPr id="8" name="íślíḋè-Rectangle 16"/>
            <p:cNvSpPr/>
            <p:nvPr/>
          </p:nvSpPr>
          <p:spPr bwMode="auto">
            <a:xfrm>
              <a:off x="3030973" y="3405234"/>
              <a:ext cx="2520280" cy="371568"/>
            </a:xfrm>
            <a:prstGeom prst="rect">
              <a:avLst/>
            </a:prstGeom>
            <a:solidFill>
              <a:schemeClr val="bg1">
                <a:lumMod val="65000"/>
              </a:schemeClr>
            </a:solidFill>
            <a:ln w="19050">
              <a:noFill/>
              <a:round/>
              <a:headEnd/>
              <a:tailEnd/>
            </a:ln>
          </p:spPr>
          <p:txBody>
            <a:bodyPr rot="0" spcFirstLastPara="0" vert="horz" wrap="none" lIns="91440" tIns="45720" rIns="91440" bIns="45720" anchor="ctr" anchorCtr="1" forceAA="0" compatLnSpc="1">
              <a:prstTxWarp prst="textNoShape">
                <a:avLst/>
              </a:prstTxWarp>
              <a:normAutofit/>
            </a:bodyPr>
            <a:lstStyle/>
            <a:p>
              <a:pPr algn="ctr"/>
              <a:r>
                <a:rPr lang="en-US" altLang="zh-CN" sz="2000" b="1" dirty="0">
                  <a:solidFill>
                    <a:schemeClr val="bg1"/>
                  </a:solidFill>
                </a:rPr>
                <a:t>PTM</a:t>
              </a:r>
              <a:r>
                <a:rPr lang="zh-CN" altLang="en-US" sz="2000" b="1" dirty="0">
                  <a:solidFill>
                    <a:schemeClr val="bg1"/>
                  </a:solidFill>
                </a:rPr>
                <a:t>的结构</a:t>
              </a:r>
            </a:p>
          </p:txBody>
        </p:sp>
        <p:sp>
          <p:nvSpPr>
            <p:cNvPr id="9" name="íślíḋè-Rectangle 17"/>
            <p:cNvSpPr/>
            <p:nvPr/>
          </p:nvSpPr>
          <p:spPr bwMode="auto">
            <a:xfrm>
              <a:off x="6640748" y="3405234"/>
              <a:ext cx="2520280" cy="371568"/>
            </a:xfrm>
            <a:prstGeom prst="rect">
              <a:avLst/>
            </a:prstGeom>
            <a:solidFill>
              <a:schemeClr val="accent5"/>
            </a:solidFill>
            <a:ln w="19050">
              <a:noFill/>
              <a:round/>
              <a:headEnd/>
              <a:tailEnd/>
            </a:ln>
          </p:spPr>
          <p:txBody>
            <a:bodyPr rot="0" spcFirstLastPara="0" vert="horz" wrap="none" lIns="91440" tIns="45720" rIns="91440" bIns="45720" anchor="ctr" anchorCtr="1" forceAA="0" compatLnSpc="1">
              <a:prstTxWarp prst="textNoShape">
                <a:avLst/>
              </a:prstTxWarp>
              <a:normAutofit/>
            </a:bodyPr>
            <a:lstStyle/>
            <a:p>
              <a:pPr algn="ctr"/>
              <a:r>
                <a:rPr lang="zh-CN" altLang="en-US" sz="2000" b="1" dirty="0">
                  <a:solidFill>
                    <a:schemeClr val="bg1"/>
                  </a:solidFill>
                </a:rPr>
                <a:t>参数微调上的知识迁移</a:t>
              </a:r>
            </a:p>
          </p:txBody>
        </p:sp>
        <p:sp>
          <p:nvSpPr>
            <p:cNvPr id="10" name="íślíḋè-Rectangle 18"/>
            <p:cNvSpPr/>
            <p:nvPr/>
          </p:nvSpPr>
          <p:spPr bwMode="auto">
            <a:xfrm>
              <a:off x="3030973" y="4965644"/>
              <a:ext cx="2520280" cy="371568"/>
            </a:xfrm>
            <a:prstGeom prst="rect">
              <a:avLst/>
            </a:prstGeom>
            <a:solidFill>
              <a:schemeClr val="accent3"/>
            </a:solidFill>
            <a:ln w="19050">
              <a:noFill/>
              <a:round/>
              <a:headEnd/>
              <a:tailEnd/>
            </a:ln>
          </p:spPr>
          <p:txBody>
            <a:bodyPr rot="0" spcFirstLastPara="0" vert="horz" wrap="none" lIns="91440" tIns="45720" rIns="91440" bIns="45720" anchor="ctr" anchorCtr="1" forceAA="0" compatLnSpc="1">
              <a:prstTxWarp prst="textNoShape">
                <a:avLst/>
              </a:prstTxWarp>
              <a:normAutofit/>
            </a:bodyPr>
            <a:lstStyle/>
            <a:p>
              <a:pPr algn="ctr"/>
              <a:r>
                <a:rPr lang="zh-CN" altLang="en-US" sz="2000" b="1" dirty="0">
                  <a:solidFill>
                    <a:schemeClr val="bg1"/>
                  </a:solidFill>
                </a:rPr>
                <a:t>解释性与可靠性</a:t>
              </a:r>
            </a:p>
          </p:txBody>
        </p:sp>
        <p:sp>
          <p:nvSpPr>
            <p:cNvPr id="12" name="íślíḋè-TextBox 20"/>
            <p:cNvSpPr txBox="1">
              <a:spLocks/>
            </p:cNvSpPr>
            <p:nvPr/>
          </p:nvSpPr>
          <p:spPr bwMode="auto">
            <a:xfrm>
              <a:off x="3338110" y="2285216"/>
              <a:ext cx="2213143" cy="641574"/>
            </a:xfrm>
            <a:prstGeom prst="rect">
              <a:avLst/>
            </a:prstGeom>
            <a:noFill/>
            <a:ln w="9525">
              <a:noFill/>
              <a:miter lim="800000"/>
              <a:headEnd/>
              <a:tailEnd/>
            </a:ln>
          </p:spPr>
          <p:txBody>
            <a:bodyPr wrap="square" lIns="0" tIns="0" rIns="0" bIns="0" anchor="ctr" anchorCtr="1">
              <a:noAutofit/>
              <a:scene3d>
                <a:camera prst="orthographicFront"/>
                <a:lightRig rig="threePt" dir="t"/>
              </a:scene3d>
              <a:sp3d>
                <a:bevelT w="0" h="0"/>
              </a:sp3d>
            </a:bodyPr>
            <a:lstStyle/>
            <a:p>
              <a:pPr algn="r">
                <a:lnSpc>
                  <a:spcPct val="120000"/>
                </a:lnSpc>
                <a:defRPr/>
              </a:pPr>
              <a:r>
                <a:rPr lang="zh-CN" altLang="en-US" sz="1400" dirty="0">
                  <a:cs typeface="+mn-ea"/>
                  <a:sym typeface="+mn-lt"/>
                </a:rPr>
                <a:t>更大数据、更多训练步长、更深或更高效的模型结构、更具有挑战性的预训练任务、更复杂或更有效的训练技巧</a:t>
              </a:r>
              <a:endParaRPr lang="zh-CN" altLang="en-US" sz="1400" dirty="0"/>
            </a:p>
          </p:txBody>
        </p:sp>
        <p:sp>
          <p:nvSpPr>
            <p:cNvPr id="13" name="íślíḋè-TextBox 21"/>
            <p:cNvSpPr txBox="1">
              <a:spLocks/>
            </p:cNvSpPr>
            <p:nvPr/>
          </p:nvSpPr>
          <p:spPr bwMode="auto">
            <a:xfrm>
              <a:off x="3338110" y="3845626"/>
              <a:ext cx="2161397" cy="801953"/>
            </a:xfrm>
            <a:prstGeom prst="rect">
              <a:avLst/>
            </a:prstGeom>
            <a:noFill/>
            <a:ln w="9525">
              <a:noFill/>
              <a:miter lim="800000"/>
              <a:headEnd/>
              <a:tailEnd/>
            </a:ln>
          </p:spPr>
          <p:txBody>
            <a:bodyPr wrap="square" lIns="0" tIns="0" rIns="0" bIns="0" anchor="ctr" anchorCtr="1">
              <a:noAutofit/>
              <a:scene3d>
                <a:camera prst="orthographicFront"/>
                <a:lightRig rig="threePt" dir="t"/>
              </a:scene3d>
              <a:sp3d>
                <a:bevelT w="0" h="0"/>
              </a:sp3d>
            </a:bodyPr>
            <a:lstStyle/>
            <a:p>
              <a:pPr algn="r">
                <a:lnSpc>
                  <a:spcPct val="120000"/>
                </a:lnSpc>
                <a:defRPr/>
              </a:pPr>
              <a:r>
                <a:rPr lang="en-US" altLang="zh-CN" sz="1400" dirty="0">
                  <a:cs typeface="+mn-ea"/>
                  <a:sym typeface="+mn-lt"/>
                </a:rPr>
                <a:t>Transformer</a:t>
              </a:r>
              <a:r>
                <a:rPr lang="zh-CN" altLang="en-US" sz="1400" dirty="0">
                  <a:cs typeface="+mn-ea"/>
                  <a:sym typeface="+mn-lt"/>
                </a:rPr>
                <a:t>结构高效，但局限在于计算复杂度高，</a:t>
              </a:r>
              <a:r>
                <a:rPr lang="zh-CN" altLang="en-US" sz="1400" b="1" dirty="0">
                  <a:solidFill>
                    <a:srgbClr val="C00000"/>
                  </a:solidFill>
                  <a:cs typeface="+mn-ea"/>
                  <a:sym typeface="+mn-lt"/>
                </a:rPr>
                <a:t>能处理的序列长度有限</a:t>
              </a:r>
              <a:r>
                <a:rPr lang="zh-CN" altLang="en-US" sz="1400" dirty="0">
                  <a:cs typeface="+mn-ea"/>
                  <a:sym typeface="+mn-lt"/>
                </a:rPr>
                <a:t>，多数</a:t>
              </a:r>
              <a:r>
                <a:rPr lang="en-US" altLang="zh-CN" sz="1400" dirty="0">
                  <a:cs typeface="+mn-ea"/>
                  <a:sym typeface="+mn-lt"/>
                </a:rPr>
                <a:t>PTM</a:t>
              </a:r>
              <a:r>
                <a:rPr lang="zh-CN" altLang="en-US" sz="1400" dirty="0">
                  <a:cs typeface="+mn-ea"/>
                  <a:sym typeface="+mn-lt"/>
                </a:rPr>
                <a:t>只能处理不超过</a:t>
              </a:r>
              <a:r>
                <a:rPr lang="en-US" altLang="zh-CN" sz="1400" dirty="0">
                  <a:cs typeface="+mn-ea"/>
                  <a:sym typeface="+mn-lt"/>
                </a:rPr>
                <a:t>512</a:t>
              </a:r>
              <a:r>
                <a:rPr lang="zh-CN" altLang="en-US" sz="1400" dirty="0">
                  <a:cs typeface="+mn-ea"/>
                  <a:sym typeface="+mn-lt"/>
                </a:rPr>
                <a:t>的</a:t>
              </a:r>
              <a:r>
                <a:rPr lang="en-US" altLang="zh-CN" sz="1400" dirty="0">
                  <a:cs typeface="+mn-ea"/>
                  <a:sym typeface="+mn-lt"/>
                </a:rPr>
                <a:t>token</a:t>
              </a:r>
              <a:r>
                <a:rPr lang="zh-CN" altLang="en-US" sz="1400" dirty="0">
                  <a:cs typeface="+mn-ea"/>
                  <a:sym typeface="+mn-lt"/>
                </a:rPr>
                <a:t>数目。更高效的架构？</a:t>
              </a:r>
              <a:endParaRPr lang="zh-CN" altLang="en-US" sz="1400" dirty="0"/>
            </a:p>
          </p:txBody>
        </p:sp>
        <p:sp>
          <p:nvSpPr>
            <p:cNvPr id="14" name="íślíḋè-TextBox 22"/>
            <p:cNvSpPr txBox="1">
              <a:spLocks/>
            </p:cNvSpPr>
            <p:nvPr/>
          </p:nvSpPr>
          <p:spPr bwMode="auto">
            <a:xfrm>
              <a:off x="3338110" y="5391888"/>
              <a:ext cx="2213143" cy="641574"/>
            </a:xfrm>
            <a:prstGeom prst="rect">
              <a:avLst/>
            </a:prstGeom>
            <a:noFill/>
            <a:ln w="9525">
              <a:noFill/>
              <a:miter lim="800000"/>
              <a:headEnd/>
              <a:tailEnd/>
            </a:ln>
          </p:spPr>
          <p:txBody>
            <a:bodyPr wrap="square" lIns="0" tIns="0" rIns="0" bIns="0" anchor="ctr" anchorCtr="1">
              <a:noAutofit/>
              <a:scene3d>
                <a:camera prst="orthographicFront"/>
                <a:lightRig rig="threePt" dir="t"/>
              </a:scene3d>
              <a:sp3d>
                <a:bevelT w="0" h="0"/>
              </a:sp3d>
            </a:bodyPr>
            <a:lstStyle/>
            <a:p>
              <a:pPr algn="r">
                <a:lnSpc>
                  <a:spcPct val="120000"/>
                </a:lnSpc>
                <a:defRPr/>
              </a:pPr>
              <a:r>
                <a:rPr lang="zh-CN" altLang="en-US" sz="1400" dirty="0">
                  <a:cs typeface="+mn-ea"/>
                  <a:sym typeface="+mn-lt"/>
                </a:rPr>
                <a:t>由于 </a:t>
              </a:r>
              <a:r>
                <a:rPr lang="en-US" altLang="zh-CN" sz="1400" dirty="0">
                  <a:cs typeface="+mn-ea"/>
                  <a:sym typeface="+mn-lt"/>
                </a:rPr>
                <a:t>Transformer </a:t>
              </a:r>
              <a:r>
                <a:rPr lang="zh-CN" altLang="en-US" sz="1400" dirty="0">
                  <a:cs typeface="+mn-ea"/>
                  <a:sym typeface="+mn-lt"/>
                </a:rPr>
                <a:t>类结构和语言的复杂性，</a:t>
              </a:r>
              <a:r>
                <a:rPr lang="zh-CN" altLang="en-US" sz="1400" b="1" dirty="0">
                  <a:solidFill>
                    <a:srgbClr val="C00000"/>
                  </a:solidFill>
                  <a:cs typeface="+mn-ea"/>
                  <a:sym typeface="+mn-lt"/>
                </a:rPr>
                <a:t>解释 </a:t>
              </a:r>
              <a:r>
                <a:rPr lang="en-US" altLang="zh-CN" sz="1400" b="1" dirty="0">
                  <a:solidFill>
                    <a:srgbClr val="C00000"/>
                  </a:solidFill>
                  <a:cs typeface="+mn-ea"/>
                  <a:sym typeface="+mn-lt"/>
                </a:rPr>
                <a:t>PTM </a:t>
              </a:r>
              <a:r>
                <a:rPr lang="zh-CN" altLang="en-US" sz="1400" b="1" dirty="0">
                  <a:solidFill>
                    <a:srgbClr val="C00000"/>
                  </a:solidFill>
                  <a:cs typeface="+mn-ea"/>
                  <a:sym typeface="+mn-lt"/>
                </a:rPr>
                <a:t>变得困难</a:t>
              </a:r>
              <a:r>
                <a:rPr lang="zh-CN" altLang="en-US" sz="1400" dirty="0">
                  <a:cs typeface="+mn-ea"/>
                  <a:sym typeface="+mn-lt"/>
                </a:rPr>
                <a:t>；应用到大规模生产时，</a:t>
              </a:r>
              <a:r>
                <a:rPr lang="zh-CN" altLang="en-US" sz="1400" b="1" dirty="0">
                  <a:solidFill>
                    <a:srgbClr val="C00000"/>
                  </a:solidFill>
                  <a:cs typeface="+mn-ea"/>
                  <a:sym typeface="+mn-lt"/>
                </a:rPr>
                <a:t>在对抗性样本上表现不好</a:t>
              </a:r>
              <a:r>
                <a:rPr lang="zh-CN" altLang="en-US" sz="1400" dirty="0">
                  <a:cs typeface="+mn-ea"/>
                  <a:sym typeface="+mn-lt"/>
                </a:rPr>
                <a:t>。</a:t>
              </a:r>
              <a:endParaRPr lang="zh-CN" altLang="en-US" sz="1400" dirty="0"/>
            </a:p>
          </p:txBody>
        </p:sp>
        <p:sp>
          <p:nvSpPr>
            <p:cNvPr id="15" name="íślíḋè-TextBox 23"/>
            <p:cNvSpPr txBox="1">
              <a:spLocks/>
            </p:cNvSpPr>
            <p:nvPr/>
          </p:nvSpPr>
          <p:spPr bwMode="auto">
            <a:xfrm>
              <a:off x="6691328" y="2293032"/>
              <a:ext cx="2339294" cy="1003905"/>
            </a:xfrm>
            <a:prstGeom prst="rect">
              <a:avLst/>
            </a:prstGeom>
            <a:noFill/>
            <a:ln w="9525">
              <a:noFill/>
              <a:miter lim="800000"/>
              <a:headEnd/>
              <a:tailEnd/>
            </a:ln>
          </p:spPr>
          <p:txBody>
            <a:bodyPr wrap="square" lIns="0" tIns="0" rIns="0" bIns="0" anchor="ctr" anchorCtr="1">
              <a:noAutofit/>
              <a:scene3d>
                <a:camera prst="orthographicFront"/>
                <a:lightRig rig="threePt" dir="t"/>
              </a:scene3d>
              <a:sp3d>
                <a:bevelT w="0" h="0"/>
              </a:sp3d>
            </a:bodyPr>
            <a:lstStyle/>
            <a:p>
              <a:pPr>
                <a:lnSpc>
                  <a:spcPct val="120000"/>
                </a:lnSpc>
                <a:defRPr/>
              </a:pPr>
              <a:r>
                <a:rPr lang="zh-CN" altLang="en-US" sz="1400" dirty="0">
                  <a:cs typeface="+mn-ea"/>
                  <a:sym typeface="+mn-lt"/>
                </a:rPr>
                <a:t>为目标任务设计特定的模型体系架构和训练任务，或者直接从现有的 </a:t>
              </a:r>
              <a:r>
                <a:rPr lang="en-US" altLang="zh-CN" sz="1400" dirty="0">
                  <a:cs typeface="+mn-ea"/>
                  <a:sym typeface="+mn-lt"/>
                </a:rPr>
                <a:t>PTM </a:t>
              </a:r>
              <a:r>
                <a:rPr lang="zh-CN" altLang="en-US" sz="1400" dirty="0">
                  <a:cs typeface="+mn-ea"/>
                  <a:sym typeface="+mn-lt"/>
                </a:rPr>
                <a:t>中提取部分信息用在目标任务上。对</a:t>
              </a:r>
              <a:r>
                <a:rPr lang="zh-CN" altLang="en-US" sz="1400" b="1" dirty="0">
                  <a:solidFill>
                    <a:srgbClr val="C00000"/>
                  </a:solidFill>
                  <a:cs typeface="+mn-ea"/>
                  <a:sym typeface="+mn-lt"/>
                </a:rPr>
                <a:t>自然语言生成任务</a:t>
              </a:r>
              <a:r>
                <a:rPr lang="zh-CN" altLang="en-US" sz="1400" dirty="0">
                  <a:cs typeface="+mn-ea"/>
                  <a:sym typeface="+mn-lt"/>
                </a:rPr>
                <a:t>，需要设计特定的结构或训练任务。</a:t>
              </a:r>
              <a:endParaRPr lang="en-US" altLang="zh-CN" sz="1400" dirty="0">
                <a:cs typeface="+mn-ea"/>
                <a:sym typeface="+mn-lt"/>
              </a:endParaRPr>
            </a:p>
            <a:p>
              <a:pPr>
                <a:lnSpc>
                  <a:spcPct val="120000"/>
                </a:lnSpc>
                <a:defRPr/>
              </a:pPr>
              <a:r>
                <a:rPr lang="zh-CN" altLang="en-US" sz="1400" dirty="0">
                  <a:cs typeface="+mn-ea"/>
                  <a:sym typeface="+mn-lt"/>
                </a:rPr>
                <a:t>对</a:t>
              </a:r>
              <a:r>
                <a:rPr lang="en-US" altLang="zh-CN" sz="1400" dirty="0">
                  <a:cs typeface="+mn-ea"/>
                  <a:sym typeface="+mn-lt"/>
                </a:rPr>
                <a:t>NLP</a:t>
              </a:r>
              <a:r>
                <a:rPr lang="zh-CN" altLang="en-US" sz="1400" dirty="0">
                  <a:cs typeface="+mn-ea"/>
                  <a:sym typeface="+mn-lt"/>
                </a:rPr>
                <a:t>来说，</a:t>
              </a:r>
              <a:r>
                <a:rPr lang="zh-CN" altLang="en-US" sz="1400" b="1" dirty="0">
                  <a:solidFill>
                    <a:srgbClr val="C00000"/>
                  </a:solidFill>
                  <a:cs typeface="+mn-ea"/>
                  <a:sym typeface="+mn-lt"/>
                </a:rPr>
                <a:t>模型压缩才刚刚开始</a:t>
              </a:r>
              <a:r>
                <a:rPr lang="zh-CN" altLang="en-US" sz="1400" dirty="0">
                  <a:cs typeface="+mn-ea"/>
                  <a:sym typeface="+mn-lt"/>
                </a:rPr>
                <a:t>。</a:t>
              </a:r>
              <a:endParaRPr lang="zh-CN" altLang="en-US" sz="1400" dirty="0"/>
            </a:p>
          </p:txBody>
        </p:sp>
        <p:sp>
          <p:nvSpPr>
            <p:cNvPr id="16" name="íślíḋè-TextBox 24"/>
            <p:cNvSpPr txBox="1">
              <a:spLocks/>
            </p:cNvSpPr>
            <p:nvPr/>
          </p:nvSpPr>
          <p:spPr bwMode="auto">
            <a:xfrm>
              <a:off x="6642571" y="3845626"/>
              <a:ext cx="2213143" cy="641574"/>
            </a:xfrm>
            <a:prstGeom prst="rect">
              <a:avLst/>
            </a:prstGeom>
            <a:noFill/>
            <a:ln w="9525">
              <a:noFill/>
              <a:miter lim="800000"/>
              <a:headEnd/>
              <a:tailEnd/>
            </a:ln>
          </p:spPr>
          <p:txBody>
            <a:bodyPr wrap="square" lIns="0" tIns="0" rIns="0" bIns="0" anchor="ctr" anchorCtr="1">
              <a:noAutofit/>
              <a:scene3d>
                <a:camera prst="orthographicFront"/>
                <a:lightRig rig="threePt" dir="t"/>
              </a:scene3d>
              <a:sp3d>
                <a:bevelT w="0" h="0"/>
              </a:sp3d>
            </a:bodyPr>
            <a:lstStyle/>
            <a:p>
              <a:pPr>
                <a:lnSpc>
                  <a:spcPct val="120000"/>
                </a:lnSpc>
                <a:defRPr/>
              </a:pPr>
              <a:r>
                <a:rPr lang="zh-CN" altLang="en-US" sz="1400" dirty="0">
                  <a:cs typeface="+mn-ea"/>
                  <a:sym typeface="+mn-lt"/>
                </a:rPr>
                <a:t>各个下游任务都有特定的微调参数，效率低；考虑：修复 </a:t>
              </a:r>
              <a:r>
                <a:rPr lang="en-US" altLang="zh-CN" sz="1400" dirty="0">
                  <a:cs typeface="+mn-ea"/>
                  <a:sym typeface="+mn-lt"/>
                </a:rPr>
                <a:t>PTM </a:t>
              </a:r>
              <a:r>
                <a:rPr lang="zh-CN" altLang="en-US" sz="1400" dirty="0">
                  <a:cs typeface="+mn-ea"/>
                  <a:sym typeface="+mn-lt"/>
                </a:rPr>
                <a:t>的原始参数，并特定为任务添加小型的</a:t>
              </a:r>
              <a:r>
                <a:rPr lang="zh-CN" altLang="en-US" sz="1400" b="1" dirty="0">
                  <a:solidFill>
                    <a:srgbClr val="C00000"/>
                  </a:solidFill>
                  <a:cs typeface="+mn-ea"/>
                  <a:sym typeface="+mn-lt"/>
                </a:rPr>
                <a:t>微调适配模块</a:t>
              </a:r>
              <a:endParaRPr lang="zh-CN" altLang="en-US" sz="1400" b="1" dirty="0">
                <a:solidFill>
                  <a:srgbClr val="C00000"/>
                </a:solidFill>
              </a:endParaRPr>
            </a:p>
          </p:txBody>
        </p:sp>
      </p:grpSp>
      <p:sp>
        <p:nvSpPr>
          <p:cNvPr id="18" name="灯片编号占位符 17">
            <a:extLst>
              <a:ext uri="{FF2B5EF4-FFF2-40B4-BE49-F238E27FC236}">
                <a16:creationId xmlns:a16="http://schemas.microsoft.com/office/drawing/2014/main" id="{1B7067DB-C595-4F43-A74C-91BB5535CB21}"/>
              </a:ext>
            </a:extLst>
          </p:cNvPr>
          <p:cNvSpPr>
            <a:spLocks noGrp="1"/>
          </p:cNvSpPr>
          <p:nvPr>
            <p:ph type="sldNum" sz="quarter" idx="12"/>
          </p:nvPr>
        </p:nvSpPr>
        <p:spPr/>
        <p:txBody>
          <a:bodyPr/>
          <a:lstStyle/>
          <a:p>
            <a:fld id="{82AC959B-36DA-44CA-926B-D3617CCBB2A6}" type="slidenum">
              <a:rPr lang="zh-CN" altLang="en-US" smtClean="0"/>
              <a:t>40</a:t>
            </a:fld>
            <a:endParaRPr lang="zh-CN" altLang="en-US"/>
          </a:p>
        </p:txBody>
      </p:sp>
    </p:spTree>
    <p:extLst>
      <p:ext uri="{BB962C8B-B14F-4D97-AF65-F5344CB8AC3E}">
        <p14:creationId xmlns:p14="http://schemas.microsoft.com/office/powerpoint/2010/main" val="3781217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7000" b="-7000"/>
          </a:stretch>
        </a:blipFill>
        <a:effectLst/>
      </p:bgPr>
    </p:bg>
    <p:spTree>
      <p:nvGrpSpPr>
        <p:cNvPr id="1" name=""/>
        <p:cNvGrpSpPr/>
        <p:nvPr/>
      </p:nvGrpSpPr>
      <p:grpSpPr>
        <a:xfrm>
          <a:off x="0" y="0"/>
          <a:ext cx="0" cy="0"/>
          <a:chOff x="0" y="0"/>
          <a:chExt cx="0" cy="0"/>
        </a:xfrm>
      </p:grpSpPr>
      <p:sp>
        <p:nvSpPr>
          <p:cNvPr id="4" name="矩形 3"/>
          <p:cNvSpPr/>
          <p:nvPr/>
        </p:nvSpPr>
        <p:spPr>
          <a:xfrm>
            <a:off x="908960" y="997235"/>
            <a:ext cx="10374080" cy="4863529"/>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p:cNvSpPr/>
          <p:nvPr/>
        </p:nvSpPr>
        <p:spPr>
          <a:xfrm>
            <a:off x="1355240" y="1254623"/>
            <a:ext cx="9483998" cy="4348751"/>
          </a:xfrm>
          <a:prstGeom prst="rect">
            <a:avLst/>
          </a:prstGeom>
          <a:solidFill>
            <a:schemeClr val="bg1">
              <a:alpha val="50000"/>
            </a:schemeClr>
          </a:solidFill>
          <a:ln>
            <a:solidFill>
              <a:srgbClr val="B1B3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PA_文本框 2"/>
          <p:cNvSpPr txBox="1"/>
          <p:nvPr>
            <p:custDataLst>
              <p:tags r:id="rId2"/>
            </p:custDataLst>
          </p:nvPr>
        </p:nvSpPr>
        <p:spPr>
          <a:xfrm>
            <a:off x="3710958" y="3490461"/>
            <a:ext cx="4752742" cy="646331"/>
          </a:xfrm>
          <a:prstGeom prst="rect">
            <a:avLst/>
          </a:prstGeom>
          <a:noFill/>
        </p:spPr>
        <p:txBody>
          <a:bodyPr wrap="square" rtlCol="0">
            <a:spAutoFit/>
          </a:bodyPr>
          <a:lstStyle/>
          <a:p>
            <a:pPr algn="ctr"/>
            <a:r>
              <a:rPr lang="en-US" altLang="zh-CN" sz="3600" spc="300" dirty="0">
                <a:solidFill>
                  <a:schemeClr val="accent1"/>
                </a:solidFill>
                <a:cs typeface="+mn-ea"/>
                <a:sym typeface="+mn-lt"/>
              </a:rPr>
              <a:t>THANK YOU</a:t>
            </a:r>
            <a:endParaRPr lang="zh-CN" altLang="en-US" sz="3600" spc="300" dirty="0">
              <a:solidFill>
                <a:schemeClr val="accent1"/>
              </a:solidFill>
              <a:cs typeface="+mn-ea"/>
              <a:sym typeface="+mn-lt"/>
            </a:endParaRPr>
          </a:p>
        </p:txBody>
      </p:sp>
      <p:sp>
        <p:nvSpPr>
          <p:cNvPr id="13" name="PA_文本框 4"/>
          <p:cNvSpPr txBox="1"/>
          <p:nvPr>
            <p:custDataLst>
              <p:tags r:id="rId3"/>
            </p:custDataLst>
          </p:nvPr>
        </p:nvSpPr>
        <p:spPr>
          <a:xfrm>
            <a:off x="2814206" y="2522382"/>
            <a:ext cx="6557701" cy="923330"/>
          </a:xfrm>
          <a:prstGeom prst="rect">
            <a:avLst/>
          </a:prstGeom>
          <a:noFill/>
        </p:spPr>
        <p:txBody>
          <a:bodyPr wrap="square" rtlCol="0">
            <a:spAutoFit/>
          </a:bodyPr>
          <a:lstStyle/>
          <a:p>
            <a:pPr algn="ctr"/>
            <a:r>
              <a:rPr lang="zh-CN" altLang="en-US" sz="5400" spc="600" dirty="0">
                <a:cs typeface="+mn-ea"/>
                <a:sym typeface="+mn-lt"/>
              </a:rPr>
              <a:t>非常感谢您的聆听</a:t>
            </a:r>
          </a:p>
        </p:txBody>
      </p:sp>
      <p:sp>
        <p:nvSpPr>
          <p:cNvPr id="2" name="灯片编号占位符 1">
            <a:extLst>
              <a:ext uri="{FF2B5EF4-FFF2-40B4-BE49-F238E27FC236}">
                <a16:creationId xmlns:a16="http://schemas.microsoft.com/office/drawing/2014/main" id="{DFB5AC66-E5EE-43F2-B8E5-AF7EB30E2B30}"/>
              </a:ext>
            </a:extLst>
          </p:cNvPr>
          <p:cNvSpPr>
            <a:spLocks noGrp="1"/>
          </p:cNvSpPr>
          <p:nvPr>
            <p:ph type="sldNum" sz="quarter" idx="12"/>
          </p:nvPr>
        </p:nvSpPr>
        <p:spPr/>
        <p:txBody>
          <a:bodyPr/>
          <a:lstStyle/>
          <a:p>
            <a:fld id="{82AC959B-36DA-44CA-926B-D3617CCBB2A6}" type="slidenum">
              <a:rPr lang="zh-CN" altLang="en-US" smtClean="0"/>
              <a:t>41</a:t>
            </a:fld>
            <a:endParaRPr lang="zh-CN" altLang="en-US"/>
          </a:p>
        </p:txBody>
      </p:sp>
    </p:spTree>
    <p:extLst>
      <p:ext uri="{BB962C8B-B14F-4D97-AF65-F5344CB8AC3E}">
        <p14:creationId xmlns:p14="http://schemas.microsoft.com/office/powerpoint/2010/main" val="85770197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00AC509-2021-4AEB-8B71-61BA3491FE66}"/>
              </a:ext>
            </a:extLst>
          </p:cNvPr>
          <p:cNvSpPr>
            <a:spLocks noGrp="1"/>
          </p:cNvSpPr>
          <p:nvPr>
            <p:ph type="sldNum" sz="quarter" idx="12"/>
          </p:nvPr>
        </p:nvSpPr>
        <p:spPr/>
        <p:txBody>
          <a:bodyPr/>
          <a:lstStyle/>
          <a:p>
            <a:fld id="{82AC959B-36DA-44CA-926B-D3617CCBB2A6}" type="slidenum">
              <a:rPr lang="zh-CN" altLang="en-US" smtClean="0"/>
              <a:t>42</a:t>
            </a:fld>
            <a:endParaRPr lang="zh-CN" altLang="en-US"/>
          </a:p>
        </p:txBody>
      </p:sp>
      <p:pic>
        <p:nvPicPr>
          <p:cNvPr id="3" name="图片 2">
            <a:extLst>
              <a:ext uri="{FF2B5EF4-FFF2-40B4-BE49-F238E27FC236}">
                <a16:creationId xmlns:a16="http://schemas.microsoft.com/office/drawing/2014/main" id="{9C335564-271B-4D07-BBC7-9C7937B0F69F}"/>
              </a:ext>
            </a:extLst>
          </p:cNvPr>
          <p:cNvPicPr>
            <a:picLocks noChangeAspect="1"/>
          </p:cNvPicPr>
          <p:nvPr/>
        </p:nvPicPr>
        <p:blipFill>
          <a:blip r:embed="rId2"/>
          <a:stretch>
            <a:fillRect/>
          </a:stretch>
        </p:blipFill>
        <p:spPr>
          <a:xfrm>
            <a:off x="3868" y="0"/>
            <a:ext cx="12184264" cy="6858000"/>
          </a:xfrm>
          <a:prstGeom prst="rect">
            <a:avLst/>
          </a:prstGeom>
        </p:spPr>
      </p:pic>
    </p:spTree>
    <p:extLst>
      <p:ext uri="{BB962C8B-B14F-4D97-AF65-F5344CB8AC3E}">
        <p14:creationId xmlns:p14="http://schemas.microsoft.com/office/powerpoint/2010/main" val="9273534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028967A-B600-4D44-AB48-E3C51B33D693}"/>
              </a:ext>
            </a:extLst>
          </p:cNvPr>
          <p:cNvPicPr>
            <a:picLocks noChangeAspect="1"/>
          </p:cNvPicPr>
          <p:nvPr/>
        </p:nvPicPr>
        <p:blipFill>
          <a:blip r:embed="rId2"/>
          <a:stretch>
            <a:fillRect/>
          </a:stretch>
        </p:blipFill>
        <p:spPr>
          <a:xfrm>
            <a:off x="1700755" y="-158466"/>
            <a:ext cx="6445045" cy="7174932"/>
          </a:xfrm>
          <a:prstGeom prst="rect">
            <a:avLst/>
          </a:prstGeom>
        </p:spPr>
      </p:pic>
      <p:sp>
        <p:nvSpPr>
          <p:cNvPr id="3" name="灯片编号占位符 2">
            <a:extLst>
              <a:ext uri="{FF2B5EF4-FFF2-40B4-BE49-F238E27FC236}">
                <a16:creationId xmlns:a16="http://schemas.microsoft.com/office/drawing/2014/main" id="{C02123FA-B383-4C52-8E20-5346C9101A89}"/>
              </a:ext>
            </a:extLst>
          </p:cNvPr>
          <p:cNvSpPr>
            <a:spLocks noGrp="1"/>
          </p:cNvSpPr>
          <p:nvPr>
            <p:ph type="sldNum" sz="quarter" idx="12"/>
          </p:nvPr>
        </p:nvSpPr>
        <p:spPr/>
        <p:txBody>
          <a:bodyPr/>
          <a:lstStyle/>
          <a:p>
            <a:fld id="{82AC959B-36DA-44CA-926B-D3617CCBB2A6}" type="slidenum">
              <a:rPr lang="zh-CN" altLang="en-US" smtClean="0"/>
              <a:t>43</a:t>
            </a:fld>
            <a:endParaRPr lang="zh-CN" altLang="en-US"/>
          </a:p>
        </p:txBody>
      </p:sp>
    </p:spTree>
    <p:extLst>
      <p:ext uri="{BB962C8B-B14F-4D97-AF65-F5344CB8AC3E}">
        <p14:creationId xmlns:p14="http://schemas.microsoft.com/office/powerpoint/2010/main" val="2611459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EAEAEA"/>
        </a:solidFill>
        <a:effectLst/>
      </p:bgPr>
    </p:bg>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0FD0A03-C195-4164-A094-69E64C523501}"/>
              </a:ext>
            </a:extLst>
          </p:cNvPr>
          <p:cNvSpPr>
            <a:spLocks noGrp="1"/>
          </p:cNvSpPr>
          <p:nvPr>
            <p:ph type="sldNum" sz="quarter" idx="12"/>
          </p:nvPr>
        </p:nvSpPr>
        <p:spPr/>
        <p:txBody>
          <a:bodyPr/>
          <a:lstStyle/>
          <a:p>
            <a:fld id="{82AC959B-36DA-44CA-926B-D3617CCBB2A6}" type="slidenum">
              <a:rPr lang="zh-CN" altLang="en-US" smtClean="0"/>
              <a:t>44</a:t>
            </a:fld>
            <a:endParaRPr lang="zh-CN" altLang="en-US"/>
          </a:p>
        </p:txBody>
      </p:sp>
      <p:pic>
        <p:nvPicPr>
          <p:cNvPr id="3" name="图片 2">
            <a:extLst>
              <a:ext uri="{FF2B5EF4-FFF2-40B4-BE49-F238E27FC236}">
                <a16:creationId xmlns:a16="http://schemas.microsoft.com/office/drawing/2014/main" id="{8CA750D5-DEE5-485A-BB74-9CE0F5111C14}"/>
              </a:ext>
            </a:extLst>
          </p:cNvPr>
          <p:cNvPicPr>
            <a:picLocks noChangeAspect="1"/>
          </p:cNvPicPr>
          <p:nvPr/>
        </p:nvPicPr>
        <p:blipFill>
          <a:blip r:embed="rId2"/>
          <a:stretch>
            <a:fillRect/>
          </a:stretch>
        </p:blipFill>
        <p:spPr>
          <a:xfrm>
            <a:off x="1868557" y="617134"/>
            <a:ext cx="8949185" cy="5788692"/>
          </a:xfrm>
          <a:prstGeom prst="rect">
            <a:avLst/>
          </a:prstGeom>
        </p:spPr>
      </p:pic>
    </p:spTree>
    <p:extLst>
      <p:ext uri="{BB962C8B-B14F-4D97-AF65-F5344CB8AC3E}">
        <p14:creationId xmlns:p14="http://schemas.microsoft.com/office/powerpoint/2010/main" val="1008117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EAEAEA"/>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8369CF2-8B30-4188-8D4A-D5EDFDCEDD0B}"/>
              </a:ext>
            </a:extLst>
          </p:cNvPr>
          <p:cNvPicPr>
            <a:picLocks noChangeAspect="1"/>
          </p:cNvPicPr>
          <p:nvPr/>
        </p:nvPicPr>
        <p:blipFill>
          <a:blip r:embed="rId2"/>
          <a:stretch>
            <a:fillRect/>
          </a:stretch>
        </p:blipFill>
        <p:spPr>
          <a:xfrm>
            <a:off x="1581619" y="668739"/>
            <a:ext cx="9028762" cy="5687611"/>
          </a:xfrm>
          <a:prstGeom prst="rect">
            <a:avLst/>
          </a:prstGeom>
        </p:spPr>
      </p:pic>
      <p:sp>
        <p:nvSpPr>
          <p:cNvPr id="5" name="灯片编号占位符 4">
            <a:extLst>
              <a:ext uri="{FF2B5EF4-FFF2-40B4-BE49-F238E27FC236}">
                <a16:creationId xmlns:a16="http://schemas.microsoft.com/office/drawing/2014/main" id="{C9DB1F29-21BB-48DD-B970-BF70A167BC1D}"/>
              </a:ext>
            </a:extLst>
          </p:cNvPr>
          <p:cNvSpPr>
            <a:spLocks noGrp="1"/>
          </p:cNvSpPr>
          <p:nvPr>
            <p:ph type="sldNum" sz="quarter" idx="12"/>
          </p:nvPr>
        </p:nvSpPr>
        <p:spPr/>
        <p:txBody>
          <a:bodyPr/>
          <a:lstStyle/>
          <a:p>
            <a:fld id="{82AC959B-36DA-44CA-926B-D3617CCBB2A6}" type="slidenum">
              <a:rPr lang="zh-CN" altLang="en-US" smtClean="0"/>
              <a:t>45</a:t>
            </a:fld>
            <a:endParaRPr lang="zh-CN" altLang="en-US"/>
          </a:p>
        </p:txBody>
      </p:sp>
    </p:spTree>
    <p:extLst>
      <p:ext uri="{BB962C8B-B14F-4D97-AF65-F5344CB8AC3E}">
        <p14:creationId xmlns:p14="http://schemas.microsoft.com/office/powerpoint/2010/main" val="3783024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EAEAEA"/>
        </a:solidFill>
        <a:effectLst/>
      </p:bgPr>
    </p:bg>
    <p:spTree>
      <p:nvGrpSpPr>
        <p:cNvPr id="1" name=""/>
        <p:cNvGrpSpPr/>
        <p:nvPr/>
      </p:nvGrpSpPr>
      <p:grpSpPr>
        <a:xfrm>
          <a:off x="0" y="0"/>
          <a:ext cx="0" cy="0"/>
          <a:chOff x="0" y="0"/>
          <a:chExt cx="0" cy="0"/>
        </a:xfrm>
      </p:grpSpPr>
      <p:sp>
        <p:nvSpPr>
          <p:cNvPr id="12" name="灯片编号占位符 11">
            <a:extLst>
              <a:ext uri="{FF2B5EF4-FFF2-40B4-BE49-F238E27FC236}">
                <a16:creationId xmlns:a16="http://schemas.microsoft.com/office/drawing/2014/main" id="{3E0D59B1-A03D-44CF-86A7-C189B74FF588}"/>
              </a:ext>
            </a:extLst>
          </p:cNvPr>
          <p:cNvSpPr>
            <a:spLocks noGrp="1"/>
          </p:cNvSpPr>
          <p:nvPr>
            <p:ph type="sldNum" sz="quarter" idx="12"/>
          </p:nvPr>
        </p:nvSpPr>
        <p:spPr/>
        <p:txBody>
          <a:bodyPr/>
          <a:lstStyle/>
          <a:p>
            <a:fld id="{82AC959B-36DA-44CA-926B-D3617CCBB2A6}" type="slidenum">
              <a:rPr lang="zh-CN" altLang="en-US" smtClean="0"/>
              <a:t>46</a:t>
            </a:fld>
            <a:endParaRPr lang="zh-CN" altLang="en-US"/>
          </a:p>
        </p:txBody>
      </p:sp>
      <p:pic>
        <p:nvPicPr>
          <p:cNvPr id="14" name="图片 13">
            <a:extLst>
              <a:ext uri="{FF2B5EF4-FFF2-40B4-BE49-F238E27FC236}">
                <a16:creationId xmlns:a16="http://schemas.microsoft.com/office/drawing/2014/main" id="{C6026F3B-D654-4FB9-861F-FCA0F330043A}"/>
              </a:ext>
            </a:extLst>
          </p:cNvPr>
          <p:cNvPicPr>
            <a:picLocks noChangeAspect="1"/>
          </p:cNvPicPr>
          <p:nvPr/>
        </p:nvPicPr>
        <p:blipFill>
          <a:blip r:embed="rId3"/>
          <a:stretch>
            <a:fillRect/>
          </a:stretch>
        </p:blipFill>
        <p:spPr>
          <a:xfrm>
            <a:off x="2423617" y="792520"/>
            <a:ext cx="8378686" cy="5272960"/>
          </a:xfrm>
          <a:prstGeom prst="rect">
            <a:avLst/>
          </a:prstGeom>
        </p:spPr>
      </p:pic>
    </p:spTree>
    <p:extLst>
      <p:ext uri="{BB962C8B-B14F-4D97-AF65-F5344CB8AC3E}">
        <p14:creationId xmlns:p14="http://schemas.microsoft.com/office/powerpoint/2010/main" val="3920849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EAEAEA"/>
        </a:solidFill>
        <a:effectLst/>
      </p:bgPr>
    </p:bg>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573731C-A8B3-48CA-B936-A28D30A18586}"/>
              </a:ext>
            </a:extLst>
          </p:cNvPr>
          <p:cNvSpPr>
            <a:spLocks noGrp="1"/>
          </p:cNvSpPr>
          <p:nvPr>
            <p:ph type="sldNum" sz="quarter" idx="12"/>
          </p:nvPr>
        </p:nvSpPr>
        <p:spPr/>
        <p:txBody>
          <a:bodyPr/>
          <a:lstStyle/>
          <a:p>
            <a:fld id="{82AC959B-36DA-44CA-926B-D3617CCBB2A6}" type="slidenum">
              <a:rPr lang="zh-CN" altLang="en-US" smtClean="0"/>
              <a:t>47</a:t>
            </a:fld>
            <a:endParaRPr lang="zh-CN" altLang="en-US"/>
          </a:p>
        </p:txBody>
      </p:sp>
      <p:pic>
        <p:nvPicPr>
          <p:cNvPr id="5" name="图片 4">
            <a:extLst>
              <a:ext uri="{FF2B5EF4-FFF2-40B4-BE49-F238E27FC236}">
                <a16:creationId xmlns:a16="http://schemas.microsoft.com/office/drawing/2014/main" id="{92A45A61-98FF-4C63-8341-A698AEB1E012}"/>
              </a:ext>
            </a:extLst>
          </p:cNvPr>
          <p:cNvPicPr>
            <a:picLocks noChangeAspect="1"/>
          </p:cNvPicPr>
          <p:nvPr/>
        </p:nvPicPr>
        <p:blipFill>
          <a:blip r:embed="rId2"/>
          <a:stretch>
            <a:fillRect/>
          </a:stretch>
        </p:blipFill>
        <p:spPr>
          <a:xfrm>
            <a:off x="1115616" y="429490"/>
            <a:ext cx="9084810" cy="5708073"/>
          </a:xfrm>
          <a:prstGeom prst="rect">
            <a:avLst/>
          </a:prstGeom>
        </p:spPr>
      </p:pic>
    </p:spTree>
    <p:extLst>
      <p:ext uri="{BB962C8B-B14F-4D97-AF65-F5344CB8AC3E}">
        <p14:creationId xmlns:p14="http://schemas.microsoft.com/office/powerpoint/2010/main" val="15009490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EAEAEA"/>
        </a:solidFill>
        <a:effectLst/>
      </p:bgPr>
    </p:bg>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0FD0A03-C195-4164-A094-69E64C523501}"/>
              </a:ext>
            </a:extLst>
          </p:cNvPr>
          <p:cNvSpPr>
            <a:spLocks noGrp="1"/>
          </p:cNvSpPr>
          <p:nvPr>
            <p:ph type="sldNum" sz="quarter" idx="12"/>
          </p:nvPr>
        </p:nvSpPr>
        <p:spPr/>
        <p:txBody>
          <a:bodyPr/>
          <a:lstStyle/>
          <a:p>
            <a:fld id="{82AC959B-36DA-44CA-926B-D3617CCBB2A6}" type="slidenum">
              <a:rPr lang="zh-CN" altLang="en-US" smtClean="0"/>
              <a:t>48</a:t>
            </a:fld>
            <a:endParaRPr lang="zh-CN" altLang="en-US"/>
          </a:p>
        </p:txBody>
      </p:sp>
      <p:pic>
        <p:nvPicPr>
          <p:cNvPr id="4" name="图片 3">
            <a:extLst>
              <a:ext uri="{FF2B5EF4-FFF2-40B4-BE49-F238E27FC236}">
                <a16:creationId xmlns:a16="http://schemas.microsoft.com/office/drawing/2014/main" id="{D41A1FD7-0AC8-4D5B-B64B-D011BF32E32D}"/>
              </a:ext>
            </a:extLst>
          </p:cNvPr>
          <p:cNvPicPr>
            <a:picLocks noChangeAspect="1"/>
          </p:cNvPicPr>
          <p:nvPr/>
        </p:nvPicPr>
        <p:blipFill>
          <a:blip r:embed="rId2"/>
          <a:stretch>
            <a:fillRect/>
          </a:stretch>
        </p:blipFill>
        <p:spPr>
          <a:xfrm>
            <a:off x="1340087" y="377264"/>
            <a:ext cx="9511825" cy="5275391"/>
          </a:xfrm>
          <a:prstGeom prst="rect">
            <a:avLst/>
          </a:prstGeom>
        </p:spPr>
      </p:pic>
    </p:spTree>
    <p:extLst>
      <p:ext uri="{BB962C8B-B14F-4D97-AF65-F5344CB8AC3E}">
        <p14:creationId xmlns:p14="http://schemas.microsoft.com/office/powerpoint/2010/main" val="2780280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EAEAEA"/>
        </a:solidFill>
        <a:effectLst/>
      </p:bgPr>
    </p:bg>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EB7825-ADFA-4D54-8083-D746C136D8C1}"/>
              </a:ext>
            </a:extLst>
          </p:cNvPr>
          <p:cNvSpPr>
            <a:spLocks noGrp="1"/>
          </p:cNvSpPr>
          <p:nvPr>
            <p:ph type="sldNum" sz="quarter" idx="12"/>
          </p:nvPr>
        </p:nvSpPr>
        <p:spPr/>
        <p:txBody>
          <a:bodyPr/>
          <a:lstStyle/>
          <a:p>
            <a:fld id="{82AC959B-36DA-44CA-926B-D3617CCBB2A6}" type="slidenum">
              <a:rPr lang="zh-CN" altLang="en-US" smtClean="0"/>
              <a:t>49</a:t>
            </a:fld>
            <a:endParaRPr lang="zh-CN" altLang="en-US"/>
          </a:p>
        </p:txBody>
      </p:sp>
      <p:pic>
        <p:nvPicPr>
          <p:cNvPr id="4" name="图片 3">
            <a:extLst>
              <a:ext uri="{FF2B5EF4-FFF2-40B4-BE49-F238E27FC236}">
                <a16:creationId xmlns:a16="http://schemas.microsoft.com/office/drawing/2014/main" id="{D711FB42-1C91-439E-8F57-56C98F2EEB09}"/>
              </a:ext>
            </a:extLst>
          </p:cNvPr>
          <p:cNvPicPr>
            <a:picLocks noChangeAspect="1"/>
          </p:cNvPicPr>
          <p:nvPr/>
        </p:nvPicPr>
        <p:blipFill>
          <a:blip r:embed="rId3"/>
          <a:stretch>
            <a:fillRect/>
          </a:stretch>
        </p:blipFill>
        <p:spPr>
          <a:xfrm>
            <a:off x="1523963" y="576983"/>
            <a:ext cx="8474981" cy="5422035"/>
          </a:xfrm>
          <a:prstGeom prst="rect">
            <a:avLst/>
          </a:prstGeom>
        </p:spPr>
      </p:pic>
    </p:spTree>
    <p:extLst>
      <p:ext uri="{BB962C8B-B14F-4D97-AF65-F5344CB8AC3E}">
        <p14:creationId xmlns:p14="http://schemas.microsoft.com/office/powerpoint/2010/main" val="1884621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1181528" y="254295"/>
            <a:ext cx="3626777" cy="584775"/>
          </a:xfrm>
          <a:prstGeom prst="rect">
            <a:avLst/>
          </a:prstGeom>
          <a:noFill/>
        </p:spPr>
        <p:txBody>
          <a:bodyPr wrap="square" rtlCol="0">
            <a:spAutoFit/>
          </a:bodyPr>
          <a:lstStyle/>
          <a:p>
            <a:r>
              <a:rPr lang="en-US" altLang="zh-CN" sz="3200" spc="600" dirty="0">
                <a:cs typeface="+mn-ea"/>
                <a:sym typeface="+mn-lt"/>
              </a:rPr>
              <a:t>Background</a:t>
            </a:r>
            <a:endParaRPr lang="zh-CN" altLang="en-US" sz="3200" spc="600" dirty="0">
              <a:cs typeface="+mn-ea"/>
              <a:sym typeface="+mn-lt"/>
            </a:endParaRPr>
          </a:p>
        </p:txBody>
      </p:sp>
      <p:grpSp>
        <p:nvGrpSpPr>
          <p:cNvPr id="4" name="88216c01-8cbc-4591-9b0f-de391bfde3cb">
            <a:extLst>
              <a:ext uri="{FF2B5EF4-FFF2-40B4-BE49-F238E27FC236}">
                <a16:creationId xmlns:a16="http://schemas.microsoft.com/office/drawing/2014/main" id="{5A1CD7A8-E342-42C3-90BA-2B1F827231B9}"/>
              </a:ext>
            </a:extLst>
          </p:cNvPr>
          <p:cNvGrpSpPr>
            <a:grpSpLocks noChangeAspect="1"/>
          </p:cNvGrpSpPr>
          <p:nvPr/>
        </p:nvGrpSpPr>
        <p:grpSpPr>
          <a:xfrm>
            <a:off x="101486" y="1214324"/>
            <a:ext cx="10817052" cy="4535610"/>
            <a:chOff x="767408" y="1412776"/>
            <a:chExt cx="10613542" cy="4535609"/>
          </a:xfrm>
        </p:grpSpPr>
        <p:grpSp>
          <p:nvGrpSpPr>
            <p:cNvPr id="5" name="组合 4"/>
            <p:cNvGrpSpPr/>
            <p:nvPr/>
          </p:nvGrpSpPr>
          <p:grpSpPr>
            <a:xfrm>
              <a:off x="767408" y="1412776"/>
              <a:ext cx="5673149" cy="4535609"/>
              <a:chOff x="6581" y="980439"/>
              <a:chExt cx="7064242" cy="5647772"/>
            </a:xfrm>
          </p:grpSpPr>
          <p:sp>
            <p:nvSpPr>
              <p:cNvPr id="10" name="is1ide-Arc 11">
                <a:extLst>
                  <a:ext uri="{FF2B5EF4-FFF2-40B4-BE49-F238E27FC236}">
                    <a16:creationId xmlns:a16="http://schemas.microsoft.com/office/drawing/2014/main" id="{C1C1B0CA-E6B4-449D-9574-6BE27B760B68}"/>
                  </a:ext>
                </a:extLst>
              </p:cNvPr>
              <p:cNvSpPr/>
              <p:nvPr/>
            </p:nvSpPr>
            <p:spPr>
              <a:xfrm>
                <a:off x="1092572" y="2066431"/>
                <a:ext cx="3475787" cy="3475788"/>
              </a:xfrm>
              <a:prstGeom prst="arc">
                <a:avLst>
                  <a:gd name="adj1" fmla="val 21244691"/>
                  <a:gd name="adj2" fmla="val 15268458"/>
                </a:avLst>
              </a:prstGeom>
              <a:ln w="73025" cap="rnd">
                <a:solidFill>
                  <a:schemeClr val="accent1">
                    <a:shade val="50000"/>
                    <a:alpha val="20000"/>
                  </a:schemeClr>
                </a:solidFill>
                <a:round/>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12" name="is1ide-Arc 13">
                <a:extLst>
                  <a:ext uri="{FF2B5EF4-FFF2-40B4-BE49-F238E27FC236}">
                    <a16:creationId xmlns:a16="http://schemas.microsoft.com/office/drawing/2014/main" id="{CE5547E1-5978-41BD-8319-B1412A1DE094}"/>
                  </a:ext>
                </a:extLst>
              </p:cNvPr>
              <p:cNvSpPr/>
              <p:nvPr/>
            </p:nvSpPr>
            <p:spPr>
              <a:xfrm>
                <a:off x="632483" y="1606343"/>
                <a:ext cx="4395965" cy="4395964"/>
              </a:xfrm>
              <a:prstGeom prst="arc">
                <a:avLst>
                  <a:gd name="adj1" fmla="val 11926710"/>
                  <a:gd name="adj2" fmla="val 1730256"/>
                </a:avLst>
              </a:prstGeom>
              <a:ln w="73025" cap="rnd">
                <a:solidFill>
                  <a:schemeClr val="accent1">
                    <a:shade val="50000"/>
                    <a:alpha val="20000"/>
                  </a:schemeClr>
                </a:solidFill>
                <a:round/>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13" name="is1ide-Oval 14">
                <a:extLst>
                  <a:ext uri="{FF2B5EF4-FFF2-40B4-BE49-F238E27FC236}">
                    <a16:creationId xmlns:a16="http://schemas.microsoft.com/office/drawing/2014/main" id="{3D78D615-6649-4C8E-99F1-429E782EE725}"/>
                  </a:ext>
                </a:extLst>
              </p:cNvPr>
              <p:cNvSpPr/>
              <p:nvPr/>
            </p:nvSpPr>
            <p:spPr>
              <a:xfrm>
                <a:off x="4036201" y="1987192"/>
                <a:ext cx="695337" cy="695337"/>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14" name="is1ide-任意多边形: 形状 36">
                <a:extLst>
                  <a:ext uri="{FF2B5EF4-FFF2-40B4-BE49-F238E27FC236}">
                    <a16:creationId xmlns:a16="http://schemas.microsoft.com/office/drawing/2014/main" id="{FB02BE8B-A1A9-4C44-9AF0-CF6AC7FC2C8B}"/>
                  </a:ext>
                </a:extLst>
              </p:cNvPr>
              <p:cNvSpPr>
                <a:spLocks/>
              </p:cNvSpPr>
              <p:nvPr/>
            </p:nvSpPr>
            <p:spPr bwMode="auto">
              <a:xfrm>
                <a:off x="4256136" y="2201638"/>
                <a:ext cx="255466" cy="255466"/>
              </a:xfrm>
              <a:custGeom>
                <a:avLst/>
                <a:gdLst>
                  <a:gd name="connsiteX0" fmla="*/ 221853 w 338138"/>
                  <a:gd name="connsiteY0" fmla="*/ 169862 h 338138"/>
                  <a:gd name="connsiteX1" fmla="*/ 243284 w 338138"/>
                  <a:gd name="connsiteY1" fmla="*/ 169862 h 338138"/>
                  <a:gd name="connsiteX2" fmla="*/ 254000 w 338138"/>
                  <a:gd name="connsiteY2" fmla="*/ 180379 h 338138"/>
                  <a:gd name="connsiteX3" fmla="*/ 254000 w 338138"/>
                  <a:gd name="connsiteY3" fmla="*/ 243483 h 338138"/>
                  <a:gd name="connsiteX4" fmla="*/ 243284 w 338138"/>
                  <a:gd name="connsiteY4" fmla="*/ 254000 h 338138"/>
                  <a:gd name="connsiteX5" fmla="*/ 221853 w 338138"/>
                  <a:gd name="connsiteY5" fmla="*/ 254000 h 338138"/>
                  <a:gd name="connsiteX6" fmla="*/ 211137 w 338138"/>
                  <a:gd name="connsiteY6" fmla="*/ 243483 h 338138"/>
                  <a:gd name="connsiteX7" fmla="*/ 211137 w 338138"/>
                  <a:gd name="connsiteY7" fmla="*/ 180379 h 338138"/>
                  <a:gd name="connsiteX8" fmla="*/ 221853 w 338138"/>
                  <a:gd name="connsiteY8" fmla="*/ 169862 h 338138"/>
                  <a:gd name="connsiteX9" fmla="*/ 94853 w 338138"/>
                  <a:gd name="connsiteY9" fmla="*/ 127000 h 338138"/>
                  <a:gd name="connsiteX10" fmla="*/ 116284 w 338138"/>
                  <a:gd name="connsiteY10" fmla="*/ 127000 h 338138"/>
                  <a:gd name="connsiteX11" fmla="*/ 127000 w 338138"/>
                  <a:gd name="connsiteY11" fmla="*/ 137583 h 338138"/>
                  <a:gd name="connsiteX12" fmla="*/ 127000 w 338138"/>
                  <a:gd name="connsiteY12" fmla="*/ 243417 h 338138"/>
                  <a:gd name="connsiteX13" fmla="*/ 116284 w 338138"/>
                  <a:gd name="connsiteY13" fmla="*/ 254000 h 338138"/>
                  <a:gd name="connsiteX14" fmla="*/ 94853 w 338138"/>
                  <a:gd name="connsiteY14" fmla="*/ 254000 h 338138"/>
                  <a:gd name="connsiteX15" fmla="*/ 84137 w 338138"/>
                  <a:gd name="connsiteY15" fmla="*/ 243417 h 338138"/>
                  <a:gd name="connsiteX16" fmla="*/ 84137 w 338138"/>
                  <a:gd name="connsiteY16" fmla="*/ 137583 h 338138"/>
                  <a:gd name="connsiteX17" fmla="*/ 94853 w 338138"/>
                  <a:gd name="connsiteY17" fmla="*/ 127000 h 338138"/>
                  <a:gd name="connsiteX18" fmla="*/ 285353 w 338138"/>
                  <a:gd name="connsiteY18" fmla="*/ 85725 h 338138"/>
                  <a:gd name="connsiteX19" fmla="*/ 306784 w 338138"/>
                  <a:gd name="connsiteY19" fmla="*/ 85725 h 338138"/>
                  <a:gd name="connsiteX20" fmla="*/ 317500 w 338138"/>
                  <a:gd name="connsiteY20" fmla="*/ 96242 h 338138"/>
                  <a:gd name="connsiteX21" fmla="*/ 317500 w 338138"/>
                  <a:gd name="connsiteY21" fmla="*/ 243483 h 338138"/>
                  <a:gd name="connsiteX22" fmla="*/ 306784 w 338138"/>
                  <a:gd name="connsiteY22" fmla="*/ 254000 h 338138"/>
                  <a:gd name="connsiteX23" fmla="*/ 285353 w 338138"/>
                  <a:gd name="connsiteY23" fmla="*/ 254000 h 338138"/>
                  <a:gd name="connsiteX24" fmla="*/ 274637 w 338138"/>
                  <a:gd name="connsiteY24" fmla="*/ 243483 h 338138"/>
                  <a:gd name="connsiteX25" fmla="*/ 274637 w 338138"/>
                  <a:gd name="connsiteY25" fmla="*/ 96242 h 338138"/>
                  <a:gd name="connsiteX26" fmla="*/ 285353 w 338138"/>
                  <a:gd name="connsiteY26" fmla="*/ 85725 h 338138"/>
                  <a:gd name="connsiteX27" fmla="*/ 158353 w 338138"/>
                  <a:gd name="connsiteY27" fmla="*/ 42862 h 338138"/>
                  <a:gd name="connsiteX28" fmla="*/ 179784 w 338138"/>
                  <a:gd name="connsiteY28" fmla="*/ 42862 h 338138"/>
                  <a:gd name="connsiteX29" fmla="*/ 190500 w 338138"/>
                  <a:gd name="connsiteY29" fmla="*/ 53419 h 338138"/>
                  <a:gd name="connsiteX30" fmla="*/ 190500 w 338138"/>
                  <a:gd name="connsiteY30" fmla="*/ 243443 h 338138"/>
                  <a:gd name="connsiteX31" fmla="*/ 179784 w 338138"/>
                  <a:gd name="connsiteY31" fmla="*/ 254000 h 338138"/>
                  <a:gd name="connsiteX32" fmla="*/ 158353 w 338138"/>
                  <a:gd name="connsiteY32" fmla="*/ 254000 h 338138"/>
                  <a:gd name="connsiteX33" fmla="*/ 147637 w 338138"/>
                  <a:gd name="connsiteY33" fmla="*/ 243443 h 338138"/>
                  <a:gd name="connsiteX34" fmla="*/ 147637 w 338138"/>
                  <a:gd name="connsiteY34" fmla="*/ 53419 h 338138"/>
                  <a:gd name="connsiteX35" fmla="*/ 158353 w 338138"/>
                  <a:gd name="connsiteY35" fmla="*/ 42862 h 338138"/>
                  <a:gd name="connsiteX36" fmla="*/ 0 w 338138"/>
                  <a:gd name="connsiteY36" fmla="*/ 0 h 338138"/>
                  <a:gd name="connsiteX37" fmla="*/ 42267 w 338138"/>
                  <a:gd name="connsiteY37" fmla="*/ 0 h 338138"/>
                  <a:gd name="connsiteX38" fmla="*/ 42267 w 338138"/>
                  <a:gd name="connsiteY38" fmla="*/ 295871 h 338138"/>
                  <a:gd name="connsiteX39" fmla="*/ 338138 w 338138"/>
                  <a:gd name="connsiteY39" fmla="*/ 295871 h 338138"/>
                  <a:gd name="connsiteX40" fmla="*/ 338138 w 338138"/>
                  <a:gd name="connsiteY40" fmla="*/ 338138 h 338138"/>
                  <a:gd name="connsiteX41" fmla="*/ 21133 w 338138"/>
                  <a:gd name="connsiteY41" fmla="*/ 338138 h 338138"/>
                  <a:gd name="connsiteX42" fmla="*/ 0 w 338138"/>
                  <a:gd name="connsiteY42" fmla="*/ 317005 h 338138"/>
                  <a:gd name="connsiteX43" fmla="*/ 0 w 338138"/>
                  <a:gd name="connsiteY43"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8138" h="338138">
                    <a:moveTo>
                      <a:pt x="221853" y="169862"/>
                    </a:moveTo>
                    <a:cubicBezTo>
                      <a:pt x="221853" y="169862"/>
                      <a:pt x="221853" y="169862"/>
                      <a:pt x="243284" y="169862"/>
                    </a:cubicBezTo>
                    <a:cubicBezTo>
                      <a:pt x="248642" y="169862"/>
                      <a:pt x="254000" y="175121"/>
                      <a:pt x="254000" y="180379"/>
                    </a:cubicBezTo>
                    <a:cubicBezTo>
                      <a:pt x="254000" y="180379"/>
                      <a:pt x="254000" y="180379"/>
                      <a:pt x="254000" y="243483"/>
                    </a:cubicBezTo>
                    <a:cubicBezTo>
                      <a:pt x="254000" y="248742"/>
                      <a:pt x="248642" y="254000"/>
                      <a:pt x="243284" y="254000"/>
                    </a:cubicBezTo>
                    <a:cubicBezTo>
                      <a:pt x="243284" y="254000"/>
                      <a:pt x="243284" y="254000"/>
                      <a:pt x="221853" y="254000"/>
                    </a:cubicBezTo>
                    <a:cubicBezTo>
                      <a:pt x="216495" y="254000"/>
                      <a:pt x="211137" y="248742"/>
                      <a:pt x="211137" y="243483"/>
                    </a:cubicBezTo>
                    <a:cubicBezTo>
                      <a:pt x="211137" y="243483"/>
                      <a:pt x="211137" y="243483"/>
                      <a:pt x="211137" y="180379"/>
                    </a:cubicBezTo>
                    <a:cubicBezTo>
                      <a:pt x="211137" y="175121"/>
                      <a:pt x="216495" y="169862"/>
                      <a:pt x="221853" y="169862"/>
                    </a:cubicBezTo>
                    <a:close/>
                    <a:moveTo>
                      <a:pt x="94853" y="127000"/>
                    </a:moveTo>
                    <a:cubicBezTo>
                      <a:pt x="94853" y="127000"/>
                      <a:pt x="94853" y="127000"/>
                      <a:pt x="116284" y="127000"/>
                    </a:cubicBezTo>
                    <a:cubicBezTo>
                      <a:pt x="121642" y="127000"/>
                      <a:pt x="127000" y="132292"/>
                      <a:pt x="127000" y="137583"/>
                    </a:cubicBezTo>
                    <a:cubicBezTo>
                      <a:pt x="127000" y="137583"/>
                      <a:pt x="127000" y="137583"/>
                      <a:pt x="127000" y="243417"/>
                    </a:cubicBezTo>
                    <a:cubicBezTo>
                      <a:pt x="127000" y="248708"/>
                      <a:pt x="121642" y="254000"/>
                      <a:pt x="116284" y="254000"/>
                    </a:cubicBezTo>
                    <a:cubicBezTo>
                      <a:pt x="116284" y="254000"/>
                      <a:pt x="116284" y="254000"/>
                      <a:pt x="94853" y="254000"/>
                    </a:cubicBezTo>
                    <a:cubicBezTo>
                      <a:pt x="89495" y="254000"/>
                      <a:pt x="84137" y="248708"/>
                      <a:pt x="84137" y="243417"/>
                    </a:cubicBezTo>
                    <a:cubicBezTo>
                      <a:pt x="84137" y="243417"/>
                      <a:pt x="84137" y="243417"/>
                      <a:pt x="84137" y="137583"/>
                    </a:cubicBezTo>
                    <a:cubicBezTo>
                      <a:pt x="84137" y="132292"/>
                      <a:pt x="89495" y="127000"/>
                      <a:pt x="94853" y="127000"/>
                    </a:cubicBezTo>
                    <a:close/>
                    <a:moveTo>
                      <a:pt x="285353" y="85725"/>
                    </a:moveTo>
                    <a:cubicBezTo>
                      <a:pt x="285353" y="85725"/>
                      <a:pt x="285353" y="85725"/>
                      <a:pt x="306784" y="85725"/>
                    </a:cubicBezTo>
                    <a:cubicBezTo>
                      <a:pt x="312142" y="85725"/>
                      <a:pt x="317500" y="90984"/>
                      <a:pt x="317500" y="96242"/>
                    </a:cubicBezTo>
                    <a:cubicBezTo>
                      <a:pt x="317500" y="96242"/>
                      <a:pt x="317500" y="96242"/>
                      <a:pt x="317500" y="243483"/>
                    </a:cubicBezTo>
                    <a:cubicBezTo>
                      <a:pt x="317500" y="248742"/>
                      <a:pt x="312142" y="254000"/>
                      <a:pt x="306784" y="254000"/>
                    </a:cubicBezTo>
                    <a:cubicBezTo>
                      <a:pt x="306784" y="254000"/>
                      <a:pt x="306784" y="254000"/>
                      <a:pt x="285353" y="254000"/>
                    </a:cubicBezTo>
                    <a:cubicBezTo>
                      <a:pt x="279995" y="254000"/>
                      <a:pt x="274637" y="248742"/>
                      <a:pt x="274637" y="243483"/>
                    </a:cubicBezTo>
                    <a:cubicBezTo>
                      <a:pt x="274637" y="243483"/>
                      <a:pt x="274637" y="243483"/>
                      <a:pt x="274637" y="96242"/>
                    </a:cubicBezTo>
                    <a:cubicBezTo>
                      <a:pt x="274637" y="90984"/>
                      <a:pt x="279995" y="85725"/>
                      <a:pt x="285353" y="85725"/>
                    </a:cubicBezTo>
                    <a:close/>
                    <a:moveTo>
                      <a:pt x="158353" y="42862"/>
                    </a:moveTo>
                    <a:cubicBezTo>
                      <a:pt x="158353" y="42862"/>
                      <a:pt x="158353" y="42862"/>
                      <a:pt x="179784" y="42862"/>
                    </a:cubicBezTo>
                    <a:cubicBezTo>
                      <a:pt x="185142" y="42862"/>
                      <a:pt x="190500" y="48140"/>
                      <a:pt x="190500" y="53419"/>
                    </a:cubicBezTo>
                    <a:cubicBezTo>
                      <a:pt x="190500" y="53419"/>
                      <a:pt x="190500" y="53419"/>
                      <a:pt x="190500" y="243443"/>
                    </a:cubicBezTo>
                    <a:cubicBezTo>
                      <a:pt x="190500" y="248722"/>
                      <a:pt x="185142" y="254000"/>
                      <a:pt x="179784" y="254000"/>
                    </a:cubicBezTo>
                    <a:cubicBezTo>
                      <a:pt x="179784" y="254000"/>
                      <a:pt x="179784" y="254000"/>
                      <a:pt x="158353" y="254000"/>
                    </a:cubicBezTo>
                    <a:cubicBezTo>
                      <a:pt x="152995" y="254000"/>
                      <a:pt x="147637" y="248722"/>
                      <a:pt x="147637" y="243443"/>
                    </a:cubicBezTo>
                    <a:cubicBezTo>
                      <a:pt x="147637" y="243443"/>
                      <a:pt x="147637" y="243443"/>
                      <a:pt x="147637" y="53419"/>
                    </a:cubicBezTo>
                    <a:cubicBezTo>
                      <a:pt x="147637" y="48140"/>
                      <a:pt x="152995" y="42862"/>
                      <a:pt x="158353" y="42862"/>
                    </a:cubicBezTo>
                    <a:close/>
                    <a:moveTo>
                      <a:pt x="0" y="0"/>
                    </a:moveTo>
                    <a:cubicBezTo>
                      <a:pt x="0" y="0"/>
                      <a:pt x="0" y="0"/>
                      <a:pt x="42267" y="0"/>
                    </a:cubicBezTo>
                    <a:cubicBezTo>
                      <a:pt x="42267" y="0"/>
                      <a:pt x="42267" y="0"/>
                      <a:pt x="42267" y="295871"/>
                    </a:cubicBezTo>
                    <a:lnTo>
                      <a:pt x="338138" y="295871"/>
                    </a:lnTo>
                    <a:cubicBezTo>
                      <a:pt x="338138" y="295871"/>
                      <a:pt x="338138" y="295871"/>
                      <a:pt x="338138" y="338138"/>
                    </a:cubicBezTo>
                    <a:cubicBezTo>
                      <a:pt x="338138" y="338138"/>
                      <a:pt x="338138" y="338138"/>
                      <a:pt x="21133" y="338138"/>
                    </a:cubicBezTo>
                    <a:cubicBezTo>
                      <a:pt x="9246" y="338138"/>
                      <a:pt x="0" y="328892"/>
                      <a:pt x="0" y="317005"/>
                    </a:cubicBezTo>
                    <a:cubicBezTo>
                      <a:pt x="0" y="317005"/>
                      <a:pt x="0" y="317005"/>
                      <a:pt x="0" y="0"/>
                    </a:cubicBezTo>
                    <a:close/>
                  </a:path>
                </a:pathLst>
              </a:custGeom>
              <a:solidFill>
                <a:srgbClr val="FFFFFF"/>
              </a:solidFill>
              <a:ln>
                <a:noFill/>
              </a:ln>
            </p:spPr>
            <p:txBody>
              <a:bodyPr anchor="ctr"/>
              <a:lstStyle/>
              <a:p>
                <a:pPr algn="ctr"/>
                <a:endParaRPr/>
              </a:p>
            </p:txBody>
          </p:sp>
          <p:sp>
            <p:nvSpPr>
              <p:cNvPr id="15" name="is1ide-Oval 16">
                <a:extLst>
                  <a:ext uri="{FF2B5EF4-FFF2-40B4-BE49-F238E27FC236}">
                    <a16:creationId xmlns:a16="http://schemas.microsoft.com/office/drawing/2014/main" id="{3D78D615-6649-4C8E-99F1-429E782EE725}"/>
                  </a:ext>
                </a:extLst>
              </p:cNvPr>
              <p:cNvSpPr/>
              <p:nvPr/>
            </p:nvSpPr>
            <p:spPr>
              <a:xfrm>
                <a:off x="1131146" y="4589431"/>
                <a:ext cx="695337" cy="695337"/>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16" name="is1ide-任意多边形: 形状 38">
                <a:extLst>
                  <a:ext uri="{FF2B5EF4-FFF2-40B4-BE49-F238E27FC236}">
                    <a16:creationId xmlns:a16="http://schemas.microsoft.com/office/drawing/2014/main" id="{FB02BE8B-A1A9-4C44-9AF0-CF6AC7FC2C8B}"/>
                  </a:ext>
                </a:extLst>
              </p:cNvPr>
              <p:cNvSpPr>
                <a:spLocks/>
              </p:cNvSpPr>
              <p:nvPr/>
            </p:nvSpPr>
            <p:spPr bwMode="auto">
              <a:xfrm>
                <a:off x="1351081" y="4803877"/>
                <a:ext cx="255466" cy="255466"/>
              </a:xfrm>
              <a:custGeom>
                <a:avLst/>
                <a:gdLst>
                  <a:gd name="connsiteX0" fmla="*/ 221853 w 338138"/>
                  <a:gd name="connsiteY0" fmla="*/ 169862 h 338138"/>
                  <a:gd name="connsiteX1" fmla="*/ 243284 w 338138"/>
                  <a:gd name="connsiteY1" fmla="*/ 169862 h 338138"/>
                  <a:gd name="connsiteX2" fmla="*/ 254000 w 338138"/>
                  <a:gd name="connsiteY2" fmla="*/ 180379 h 338138"/>
                  <a:gd name="connsiteX3" fmla="*/ 254000 w 338138"/>
                  <a:gd name="connsiteY3" fmla="*/ 243483 h 338138"/>
                  <a:gd name="connsiteX4" fmla="*/ 243284 w 338138"/>
                  <a:gd name="connsiteY4" fmla="*/ 254000 h 338138"/>
                  <a:gd name="connsiteX5" fmla="*/ 221853 w 338138"/>
                  <a:gd name="connsiteY5" fmla="*/ 254000 h 338138"/>
                  <a:gd name="connsiteX6" fmla="*/ 211137 w 338138"/>
                  <a:gd name="connsiteY6" fmla="*/ 243483 h 338138"/>
                  <a:gd name="connsiteX7" fmla="*/ 211137 w 338138"/>
                  <a:gd name="connsiteY7" fmla="*/ 180379 h 338138"/>
                  <a:gd name="connsiteX8" fmla="*/ 221853 w 338138"/>
                  <a:gd name="connsiteY8" fmla="*/ 169862 h 338138"/>
                  <a:gd name="connsiteX9" fmla="*/ 94853 w 338138"/>
                  <a:gd name="connsiteY9" fmla="*/ 127000 h 338138"/>
                  <a:gd name="connsiteX10" fmla="*/ 116284 w 338138"/>
                  <a:gd name="connsiteY10" fmla="*/ 127000 h 338138"/>
                  <a:gd name="connsiteX11" fmla="*/ 127000 w 338138"/>
                  <a:gd name="connsiteY11" fmla="*/ 137583 h 338138"/>
                  <a:gd name="connsiteX12" fmla="*/ 127000 w 338138"/>
                  <a:gd name="connsiteY12" fmla="*/ 243417 h 338138"/>
                  <a:gd name="connsiteX13" fmla="*/ 116284 w 338138"/>
                  <a:gd name="connsiteY13" fmla="*/ 254000 h 338138"/>
                  <a:gd name="connsiteX14" fmla="*/ 94853 w 338138"/>
                  <a:gd name="connsiteY14" fmla="*/ 254000 h 338138"/>
                  <a:gd name="connsiteX15" fmla="*/ 84137 w 338138"/>
                  <a:gd name="connsiteY15" fmla="*/ 243417 h 338138"/>
                  <a:gd name="connsiteX16" fmla="*/ 84137 w 338138"/>
                  <a:gd name="connsiteY16" fmla="*/ 137583 h 338138"/>
                  <a:gd name="connsiteX17" fmla="*/ 94853 w 338138"/>
                  <a:gd name="connsiteY17" fmla="*/ 127000 h 338138"/>
                  <a:gd name="connsiteX18" fmla="*/ 285353 w 338138"/>
                  <a:gd name="connsiteY18" fmla="*/ 85725 h 338138"/>
                  <a:gd name="connsiteX19" fmla="*/ 306784 w 338138"/>
                  <a:gd name="connsiteY19" fmla="*/ 85725 h 338138"/>
                  <a:gd name="connsiteX20" fmla="*/ 317500 w 338138"/>
                  <a:gd name="connsiteY20" fmla="*/ 96242 h 338138"/>
                  <a:gd name="connsiteX21" fmla="*/ 317500 w 338138"/>
                  <a:gd name="connsiteY21" fmla="*/ 243483 h 338138"/>
                  <a:gd name="connsiteX22" fmla="*/ 306784 w 338138"/>
                  <a:gd name="connsiteY22" fmla="*/ 254000 h 338138"/>
                  <a:gd name="connsiteX23" fmla="*/ 285353 w 338138"/>
                  <a:gd name="connsiteY23" fmla="*/ 254000 h 338138"/>
                  <a:gd name="connsiteX24" fmla="*/ 274637 w 338138"/>
                  <a:gd name="connsiteY24" fmla="*/ 243483 h 338138"/>
                  <a:gd name="connsiteX25" fmla="*/ 274637 w 338138"/>
                  <a:gd name="connsiteY25" fmla="*/ 96242 h 338138"/>
                  <a:gd name="connsiteX26" fmla="*/ 285353 w 338138"/>
                  <a:gd name="connsiteY26" fmla="*/ 85725 h 338138"/>
                  <a:gd name="connsiteX27" fmla="*/ 158353 w 338138"/>
                  <a:gd name="connsiteY27" fmla="*/ 42862 h 338138"/>
                  <a:gd name="connsiteX28" fmla="*/ 179784 w 338138"/>
                  <a:gd name="connsiteY28" fmla="*/ 42862 h 338138"/>
                  <a:gd name="connsiteX29" fmla="*/ 190500 w 338138"/>
                  <a:gd name="connsiteY29" fmla="*/ 53419 h 338138"/>
                  <a:gd name="connsiteX30" fmla="*/ 190500 w 338138"/>
                  <a:gd name="connsiteY30" fmla="*/ 243443 h 338138"/>
                  <a:gd name="connsiteX31" fmla="*/ 179784 w 338138"/>
                  <a:gd name="connsiteY31" fmla="*/ 254000 h 338138"/>
                  <a:gd name="connsiteX32" fmla="*/ 158353 w 338138"/>
                  <a:gd name="connsiteY32" fmla="*/ 254000 h 338138"/>
                  <a:gd name="connsiteX33" fmla="*/ 147637 w 338138"/>
                  <a:gd name="connsiteY33" fmla="*/ 243443 h 338138"/>
                  <a:gd name="connsiteX34" fmla="*/ 147637 w 338138"/>
                  <a:gd name="connsiteY34" fmla="*/ 53419 h 338138"/>
                  <a:gd name="connsiteX35" fmla="*/ 158353 w 338138"/>
                  <a:gd name="connsiteY35" fmla="*/ 42862 h 338138"/>
                  <a:gd name="connsiteX36" fmla="*/ 0 w 338138"/>
                  <a:gd name="connsiteY36" fmla="*/ 0 h 338138"/>
                  <a:gd name="connsiteX37" fmla="*/ 42267 w 338138"/>
                  <a:gd name="connsiteY37" fmla="*/ 0 h 338138"/>
                  <a:gd name="connsiteX38" fmla="*/ 42267 w 338138"/>
                  <a:gd name="connsiteY38" fmla="*/ 295871 h 338138"/>
                  <a:gd name="connsiteX39" fmla="*/ 338138 w 338138"/>
                  <a:gd name="connsiteY39" fmla="*/ 295871 h 338138"/>
                  <a:gd name="connsiteX40" fmla="*/ 338138 w 338138"/>
                  <a:gd name="connsiteY40" fmla="*/ 338138 h 338138"/>
                  <a:gd name="connsiteX41" fmla="*/ 21133 w 338138"/>
                  <a:gd name="connsiteY41" fmla="*/ 338138 h 338138"/>
                  <a:gd name="connsiteX42" fmla="*/ 0 w 338138"/>
                  <a:gd name="connsiteY42" fmla="*/ 317005 h 338138"/>
                  <a:gd name="connsiteX43" fmla="*/ 0 w 338138"/>
                  <a:gd name="connsiteY43"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8138" h="338138">
                    <a:moveTo>
                      <a:pt x="221853" y="169862"/>
                    </a:moveTo>
                    <a:cubicBezTo>
                      <a:pt x="221853" y="169862"/>
                      <a:pt x="221853" y="169862"/>
                      <a:pt x="243284" y="169862"/>
                    </a:cubicBezTo>
                    <a:cubicBezTo>
                      <a:pt x="248642" y="169862"/>
                      <a:pt x="254000" y="175121"/>
                      <a:pt x="254000" y="180379"/>
                    </a:cubicBezTo>
                    <a:cubicBezTo>
                      <a:pt x="254000" y="180379"/>
                      <a:pt x="254000" y="180379"/>
                      <a:pt x="254000" y="243483"/>
                    </a:cubicBezTo>
                    <a:cubicBezTo>
                      <a:pt x="254000" y="248742"/>
                      <a:pt x="248642" y="254000"/>
                      <a:pt x="243284" y="254000"/>
                    </a:cubicBezTo>
                    <a:cubicBezTo>
                      <a:pt x="243284" y="254000"/>
                      <a:pt x="243284" y="254000"/>
                      <a:pt x="221853" y="254000"/>
                    </a:cubicBezTo>
                    <a:cubicBezTo>
                      <a:pt x="216495" y="254000"/>
                      <a:pt x="211137" y="248742"/>
                      <a:pt x="211137" y="243483"/>
                    </a:cubicBezTo>
                    <a:cubicBezTo>
                      <a:pt x="211137" y="243483"/>
                      <a:pt x="211137" y="243483"/>
                      <a:pt x="211137" y="180379"/>
                    </a:cubicBezTo>
                    <a:cubicBezTo>
                      <a:pt x="211137" y="175121"/>
                      <a:pt x="216495" y="169862"/>
                      <a:pt x="221853" y="169862"/>
                    </a:cubicBezTo>
                    <a:close/>
                    <a:moveTo>
                      <a:pt x="94853" y="127000"/>
                    </a:moveTo>
                    <a:cubicBezTo>
                      <a:pt x="94853" y="127000"/>
                      <a:pt x="94853" y="127000"/>
                      <a:pt x="116284" y="127000"/>
                    </a:cubicBezTo>
                    <a:cubicBezTo>
                      <a:pt x="121642" y="127000"/>
                      <a:pt x="127000" y="132292"/>
                      <a:pt x="127000" y="137583"/>
                    </a:cubicBezTo>
                    <a:cubicBezTo>
                      <a:pt x="127000" y="137583"/>
                      <a:pt x="127000" y="137583"/>
                      <a:pt x="127000" y="243417"/>
                    </a:cubicBezTo>
                    <a:cubicBezTo>
                      <a:pt x="127000" y="248708"/>
                      <a:pt x="121642" y="254000"/>
                      <a:pt x="116284" y="254000"/>
                    </a:cubicBezTo>
                    <a:cubicBezTo>
                      <a:pt x="116284" y="254000"/>
                      <a:pt x="116284" y="254000"/>
                      <a:pt x="94853" y="254000"/>
                    </a:cubicBezTo>
                    <a:cubicBezTo>
                      <a:pt x="89495" y="254000"/>
                      <a:pt x="84137" y="248708"/>
                      <a:pt x="84137" y="243417"/>
                    </a:cubicBezTo>
                    <a:cubicBezTo>
                      <a:pt x="84137" y="243417"/>
                      <a:pt x="84137" y="243417"/>
                      <a:pt x="84137" y="137583"/>
                    </a:cubicBezTo>
                    <a:cubicBezTo>
                      <a:pt x="84137" y="132292"/>
                      <a:pt x="89495" y="127000"/>
                      <a:pt x="94853" y="127000"/>
                    </a:cubicBezTo>
                    <a:close/>
                    <a:moveTo>
                      <a:pt x="285353" y="85725"/>
                    </a:moveTo>
                    <a:cubicBezTo>
                      <a:pt x="285353" y="85725"/>
                      <a:pt x="285353" y="85725"/>
                      <a:pt x="306784" y="85725"/>
                    </a:cubicBezTo>
                    <a:cubicBezTo>
                      <a:pt x="312142" y="85725"/>
                      <a:pt x="317500" y="90984"/>
                      <a:pt x="317500" y="96242"/>
                    </a:cubicBezTo>
                    <a:cubicBezTo>
                      <a:pt x="317500" y="96242"/>
                      <a:pt x="317500" y="96242"/>
                      <a:pt x="317500" y="243483"/>
                    </a:cubicBezTo>
                    <a:cubicBezTo>
                      <a:pt x="317500" y="248742"/>
                      <a:pt x="312142" y="254000"/>
                      <a:pt x="306784" y="254000"/>
                    </a:cubicBezTo>
                    <a:cubicBezTo>
                      <a:pt x="306784" y="254000"/>
                      <a:pt x="306784" y="254000"/>
                      <a:pt x="285353" y="254000"/>
                    </a:cubicBezTo>
                    <a:cubicBezTo>
                      <a:pt x="279995" y="254000"/>
                      <a:pt x="274637" y="248742"/>
                      <a:pt x="274637" y="243483"/>
                    </a:cubicBezTo>
                    <a:cubicBezTo>
                      <a:pt x="274637" y="243483"/>
                      <a:pt x="274637" y="243483"/>
                      <a:pt x="274637" y="96242"/>
                    </a:cubicBezTo>
                    <a:cubicBezTo>
                      <a:pt x="274637" y="90984"/>
                      <a:pt x="279995" y="85725"/>
                      <a:pt x="285353" y="85725"/>
                    </a:cubicBezTo>
                    <a:close/>
                    <a:moveTo>
                      <a:pt x="158353" y="42862"/>
                    </a:moveTo>
                    <a:cubicBezTo>
                      <a:pt x="158353" y="42862"/>
                      <a:pt x="158353" y="42862"/>
                      <a:pt x="179784" y="42862"/>
                    </a:cubicBezTo>
                    <a:cubicBezTo>
                      <a:pt x="185142" y="42862"/>
                      <a:pt x="190500" y="48140"/>
                      <a:pt x="190500" y="53419"/>
                    </a:cubicBezTo>
                    <a:cubicBezTo>
                      <a:pt x="190500" y="53419"/>
                      <a:pt x="190500" y="53419"/>
                      <a:pt x="190500" y="243443"/>
                    </a:cubicBezTo>
                    <a:cubicBezTo>
                      <a:pt x="190500" y="248722"/>
                      <a:pt x="185142" y="254000"/>
                      <a:pt x="179784" y="254000"/>
                    </a:cubicBezTo>
                    <a:cubicBezTo>
                      <a:pt x="179784" y="254000"/>
                      <a:pt x="179784" y="254000"/>
                      <a:pt x="158353" y="254000"/>
                    </a:cubicBezTo>
                    <a:cubicBezTo>
                      <a:pt x="152995" y="254000"/>
                      <a:pt x="147637" y="248722"/>
                      <a:pt x="147637" y="243443"/>
                    </a:cubicBezTo>
                    <a:cubicBezTo>
                      <a:pt x="147637" y="243443"/>
                      <a:pt x="147637" y="243443"/>
                      <a:pt x="147637" y="53419"/>
                    </a:cubicBezTo>
                    <a:cubicBezTo>
                      <a:pt x="147637" y="48140"/>
                      <a:pt x="152995" y="42862"/>
                      <a:pt x="158353" y="42862"/>
                    </a:cubicBezTo>
                    <a:close/>
                    <a:moveTo>
                      <a:pt x="0" y="0"/>
                    </a:moveTo>
                    <a:cubicBezTo>
                      <a:pt x="0" y="0"/>
                      <a:pt x="0" y="0"/>
                      <a:pt x="42267" y="0"/>
                    </a:cubicBezTo>
                    <a:cubicBezTo>
                      <a:pt x="42267" y="0"/>
                      <a:pt x="42267" y="0"/>
                      <a:pt x="42267" y="295871"/>
                    </a:cubicBezTo>
                    <a:lnTo>
                      <a:pt x="338138" y="295871"/>
                    </a:lnTo>
                    <a:cubicBezTo>
                      <a:pt x="338138" y="295871"/>
                      <a:pt x="338138" y="295871"/>
                      <a:pt x="338138" y="338138"/>
                    </a:cubicBezTo>
                    <a:cubicBezTo>
                      <a:pt x="338138" y="338138"/>
                      <a:pt x="338138" y="338138"/>
                      <a:pt x="21133" y="338138"/>
                    </a:cubicBezTo>
                    <a:cubicBezTo>
                      <a:pt x="9246" y="338138"/>
                      <a:pt x="0" y="328892"/>
                      <a:pt x="0" y="317005"/>
                    </a:cubicBezTo>
                    <a:cubicBezTo>
                      <a:pt x="0" y="317005"/>
                      <a:pt x="0" y="317005"/>
                      <a:pt x="0" y="0"/>
                    </a:cubicBezTo>
                    <a:close/>
                  </a:path>
                </a:pathLst>
              </a:custGeom>
              <a:solidFill>
                <a:srgbClr val="FFFFFF"/>
              </a:solidFill>
              <a:ln>
                <a:noFill/>
              </a:ln>
            </p:spPr>
            <p:txBody>
              <a:bodyPr anchor="ctr"/>
              <a:lstStyle/>
              <a:p>
                <a:pPr algn="ctr"/>
                <a:endParaRPr/>
              </a:p>
            </p:txBody>
          </p:sp>
          <p:sp>
            <p:nvSpPr>
              <p:cNvPr id="17" name="is1ide-Arc 18">
                <a:extLst>
                  <a:ext uri="{FF2B5EF4-FFF2-40B4-BE49-F238E27FC236}">
                    <a16:creationId xmlns:a16="http://schemas.microsoft.com/office/drawing/2014/main" id="{CE5547E1-5978-41BD-8319-B1412A1DE094}"/>
                  </a:ext>
                </a:extLst>
              </p:cNvPr>
              <p:cNvSpPr/>
              <p:nvPr/>
            </p:nvSpPr>
            <p:spPr>
              <a:xfrm rot="5400000">
                <a:off x="6580" y="980440"/>
                <a:ext cx="5647772" cy="5647770"/>
              </a:xfrm>
              <a:prstGeom prst="arc">
                <a:avLst>
                  <a:gd name="adj1" fmla="val 11926710"/>
                  <a:gd name="adj2" fmla="val 1730256"/>
                </a:avLst>
              </a:prstGeom>
              <a:ln w="73025" cap="rnd">
                <a:solidFill>
                  <a:schemeClr val="accent1">
                    <a:shade val="50000"/>
                    <a:alpha val="20000"/>
                  </a:schemeClr>
                </a:solidFill>
                <a:round/>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18" name="is1ide-Oval 19">
                <a:extLst>
                  <a:ext uri="{FF2B5EF4-FFF2-40B4-BE49-F238E27FC236}">
                    <a16:creationId xmlns:a16="http://schemas.microsoft.com/office/drawing/2014/main" id="{3D78D615-6649-4C8E-99F1-429E782EE725}"/>
                  </a:ext>
                </a:extLst>
              </p:cNvPr>
              <p:cNvSpPr/>
              <p:nvPr/>
            </p:nvSpPr>
            <p:spPr>
              <a:xfrm>
                <a:off x="5324247" y="3456656"/>
                <a:ext cx="695337" cy="69533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19" name="is1ide-任意多边形: 形状 41">
                <a:extLst>
                  <a:ext uri="{FF2B5EF4-FFF2-40B4-BE49-F238E27FC236}">
                    <a16:creationId xmlns:a16="http://schemas.microsoft.com/office/drawing/2014/main" id="{FB02BE8B-A1A9-4C44-9AF0-CF6AC7FC2C8B}"/>
                  </a:ext>
                </a:extLst>
              </p:cNvPr>
              <p:cNvSpPr>
                <a:spLocks/>
              </p:cNvSpPr>
              <p:nvPr/>
            </p:nvSpPr>
            <p:spPr bwMode="auto">
              <a:xfrm>
                <a:off x="5544182" y="3671102"/>
                <a:ext cx="255466" cy="255466"/>
              </a:xfrm>
              <a:custGeom>
                <a:avLst/>
                <a:gdLst>
                  <a:gd name="connsiteX0" fmla="*/ 221853 w 338138"/>
                  <a:gd name="connsiteY0" fmla="*/ 169862 h 338138"/>
                  <a:gd name="connsiteX1" fmla="*/ 243284 w 338138"/>
                  <a:gd name="connsiteY1" fmla="*/ 169862 h 338138"/>
                  <a:gd name="connsiteX2" fmla="*/ 254000 w 338138"/>
                  <a:gd name="connsiteY2" fmla="*/ 180379 h 338138"/>
                  <a:gd name="connsiteX3" fmla="*/ 254000 w 338138"/>
                  <a:gd name="connsiteY3" fmla="*/ 243483 h 338138"/>
                  <a:gd name="connsiteX4" fmla="*/ 243284 w 338138"/>
                  <a:gd name="connsiteY4" fmla="*/ 254000 h 338138"/>
                  <a:gd name="connsiteX5" fmla="*/ 221853 w 338138"/>
                  <a:gd name="connsiteY5" fmla="*/ 254000 h 338138"/>
                  <a:gd name="connsiteX6" fmla="*/ 211137 w 338138"/>
                  <a:gd name="connsiteY6" fmla="*/ 243483 h 338138"/>
                  <a:gd name="connsiteX7" fmla="*/ 211137 w 338138"/>
                  <a:gd name="connsiteY7" fmla="*/ 180379 h 338138"/>
                  <a:gd name="connsiteX8" fmla="*/ 221853 w 338138"/>
                  <a:gd name="connsiteY8" fmla="*/ 169862 h 338138"/>
                  <a:gd name="connsiteX9" fmla="*/ 94853 w 338138"/>
                  <a:gd name="connsiteY9" fmla="*/ 127000 h 338138"/>
                  <a:gd name="connsiteX10" fmla="*/ 116284 w 338138"/>
                  <a:gd name="connsiteY10" fmla="*/ 127000 h 338138"/>
                  <a:gd name="connsiteX11" fmla="*/ 127000 w 338138"/>
                  <a:gd name="connsiteY11" fmla="*/ 137583 h 338138"/>
                  <a:gd name="connsiteX12" fmla="*/ 127000 w 338138"/>
                  <a:gd name="connsiteY12" fmla="*/ 243417 h 338138"/>
                  <a:gd name="connsiteX13" fmla="*/ 116284 w 338138"/>
                  <a:gd name="connsiteY13" fmla="*/ 254000 h 338138"/>
                  <a:gd name="connsiteX14" fmla="*/ 94853 w 338138"/>
                  <a:gd name="connsiteY14" fmla="*/ 254000 h 338138"/>
                  <a:gd name="connsiteX15" fmla="*/ 84137 w 338138"/>
                  <a:gd name="connsiteY15" fmla="*/ 243417 h 338138"/>
                  <a:gd name="connsiteX16" fmla="*/ 84137 w 338138"/>
                  <a:gd name="connsiteY16" fmla="*/ 137583 h 338138"/>
                  <a:gd name="connsiteX17" fmla="*/ 94853 w 338138"/>
                  <a:gd name="connsiteY17" fmla="*/ 127000 h 338138"/>
                  <a:gd name="connsiteX18" fmla="*/ 285353 w 338138"/>
                  <a:gd name="connsiteY18" fmla="*/ 85725 h 338138"/>
                  <a:gd name="connsiteX19" fmla="*/ 306784 w 338138"/>
                  <a:gd name="connsiteY19" fmla="*/ 85725 h 338138"/>
                  <a:gd name="connsiteX20" fmla="*/ 317500 w 338138"/>
                  <a:gd name="connsiteY20" fmla="*/ 96242 h 338138"/>
                  <a:gd name="connsiteX21" fmla="*/ 317500 w 338138"/>
                  <a:gd name="connsiteY21" fmla="*/ 243483 h 338138"/>
                  <a:gd name="connsiteX22" fmla="*/ 306784 w 338138"/>
                  <a:gd name="connsiteY22" fmla="*/ 254000 h 338138"/>
                  <a:gd name="connsiteX23" fmla="*/ 285353 w 338138"/>
                  <a:gd name="connsiteY23" fmla="*/ 254000 h 338138"/>
                  <a:gd name="connsiteX24" fmla="*/ 274637 w 338138"/>
                  <a:gd name="connsiteY24" fmla="*/ 243483 h 338138"/>
                  <a:gd name="connsiteX25" fmla="*/ 274637 w 338138"/>
                  <a:gd name="connsiteY25" fmla="*/ 96242 h 338138"/>
                  <a:gd name="connsiteX26" fmla="*/ 285353 w 338138"/>
                  <a:gd name="connsiteY26" fmla="*/ 85725 h 338138"/>
                  <a:gd name="connsiteX27" fmla="*/ 158353 w 338138"/>
                  <a:gd name="connsiteY27" fmla="*/ 42862 h 338138"/>
                  <a:gd name="connsiteX28" fmla="*/ 179784 w 338138"/>
                  <a:gd name="connsiteY28" fmla="*/ 42862 h 338138"/>
                  <a:gd name="connsiteX29" fmla="*/ 190500 w 338138"/>
                  <a:gd name="connsiteY29" fmla="*/ 53419 h 338138"/>
                  <a:gd name="connsiteX30" fmla="*/ 190500 w 338138"/>
                  <a:gd name="connsiteY30" fmla="*/ 243443 h 338138"/>
                  <a:gd name="connsiteX31" fmla="*/ 179784 w 338138"/>
                  <a:gd name="connsiteY31" fmla="*/ 254000 h 338138"/>
                  <a:gd name="connsiteX32" fmla="*/ 158353 w 338138"/>
                  <a:gd name="connsiteY32" fmla="*/ 254000 h 338138"/>
                  <a:gd name="connsiteX33" fmla="*/ 147637 w 338138"/>
                  <a:gd name="connsiteY33" fmla="*/ 243443 h 338138"/>
                  <a:gd name="connsiteX34" fmla="*/ 147637 w 338138"/>
                  <a:gd name="connsiteY34" fmla="*/ 53419 h 338138"/>
                  <a:gd name="connsiteX35" fmla="*/ 158353 w 338138"/>
                  <a:gd name="connsiteY35" fmla="*/ 42862 h 338138"/>
                  <a:gd name="connsiteX36" fmla="*/ 0 w 338138"/>
                  <a:gd name="connsiteY36" fmla="*/ 0 h 338138"/>
                  <a:gd name="connsiteX37" fmla="*/ 42267 w 338138"/>
                  <a:gd name="connsiteY37" fmla="*/ 0 h 338138"/>
                  <a:gd name="connsiteX38" fmla="*/ 42267 w 338138"/>
                  <a:gd name="connsiteY38" fmla="*/ 295871 h 338138"/>
                  <a:gd name="connsiteX39" fmla="*/ 338138 w 338138"/>
                  <a:gd name="connsiteY39" fmla="*/ 295871 h 338138"/>
                  <a:gd name="connsiteX40" fmla="*/ 338138 w 338138"/>
                  <a:gd name="connsiteY40" fmla="*/ 338138 h 338138"/>
                  <a:gd name="connsiteX41" fmla="*/ 21133 w 338138"/>
                  <a:gd name="connsiteY41" fmla="*/ 338138 h 338138"/>
                  <a:gd name="connsiteX42" fmla="*/ 0 w 338138"/>
                  <a:gd name="connsiteY42" fmla="*/ 317005 h 338138"/>
                  <a:gd name="connsiteX43" fmla="*/ 0 w 338138"/>
                  <a:gd name="connsiteY43"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8138" h="338138">
                    <a:moveTo>
                      <a:pt x="221853" y="169862"/>
                    </a:moveTo>
                    <a:cubicBezTo>
                      <a:pt x="221853" y="169862"/>
                      <a:pt x="221853" y="169862"/>
                      <a:pt x="243284" y="169862"/>
                    </a:cubicBezTo>
                    <a:cubicBezTo>
                      <a:pt x="248642" y="169862"/>
                      <a:pt x="254000" y="175121"/>
                      <a:pt x="254000" y="180379"/>
                    </a:cubicBezTo>
                    <a:cubicBezTo>
                      <a:pt x="254000" y="180379"/>
                      <a:pt x="254000" y="180379"/>
                      <a:pt x="254000" y="243483"/>
                    </a:cubicBezTo>
                    <a:cubicBezTo>
                      <a:pt x="254000" y="248742"/>
                      <a:pt x="248642" y="254000"/>
                      <a:pt x="243284" y="254000"/>
                    </a:cubicBezTo>
                    <a:cubicBezTo>
                      <a:pt x="243284" y="254000"/>
                      <a:pt x="243284" y="254000"/>
                      <a:pt x="221853" y="254000"/>
                    </a:cubicBezTo>
                    <a:cubicBezTo>
                      <a:pt x="216495" y="254000"/>
                      <a:pt x="211137" y="248742"/>
                      <a:pt x="211137" y="243483"/>
                    </a:cubicBezTo>
                    <a:cubicBezTo>
                      <a:pt x="211137" y="243483"/>
                      <a:pt x="211137" y="243483"/>
                      <a:pt x="211137" y="180379"/>
                    </a:cubicBezTo>
                    <a:cubicBezTo>
                      <a:pt x="211137" y="175121"/>
                      <a:pt x="216495" y="169862"/>
                      <a:pt x="221853" y="169862"/>
                    </a:cubicBezTo>
                    <a:close/>
                    <a:moveTo>
                      <a:pt x="94853" y="127000"/>
                    </a:moveTo>
                    <a:cubicBezTo>
                      <a:pt x="94853" y="127000"/>
                      <a:pt x="94853" y="127000"/>
                      <a:pt x="116284" y="127000"/>
                    </a:cubicBezTo>
                    <a:cubicBezTo>
                      <a:pt x="121642" y="127000"/>
                      <a:pt x="127000" y="132292"/>
                      <a:pt x="127000" y="137583"/>
                    </a:cubicBezTo>
                    <a:cubicBezTo>
                      <a:pt x="127000" y="137583"/>
                      <a:pt x="127000" y="137583"/>
                      <a:pt x="127000" y="243417"/>
                    </a:cubicBezTo>
                    <a:cubicBezTo>
                      <a:pt x="127000" y="248708"/>
                      <a:pt x="121642" y="254000"/>
                      <a:pt x="116284" y="254000"/>
                    </a:cubicBezTo>
                    <a:cubicBezTo>
                      <a:pt x="116284" y="254000"/>
                      <a:pt x="116284" y="254000"/>
                      <a:pt x="94853" y="254000"/>
                    </a:cubicBezTo>
                    <a:cubicBezTo>
                      <a:pt x="89495" y="254000"/>
                      <a:pt x="84137" y="248708"/>
                      <a:pt x="84137" y="243417"/>
                    </a:cubicBezTo>
                    <a:cubicBezTo>
                      <a:pt x="84137" y="243417"/>
                      <a:pt x="84137" y="243417"/>
                      <a:pt x="84137" y="137583"/>
                    </a:cubicBezTo>
                    <a:cubicBezTo>
                      <a:pt x="84137" y="132292"/>
                      <a:pt x="89495" y="127000"/>
                      <a:pt x="94853" y="127000"/>
                    </a:cubicBezTo>
                    <a:close/>
                    <a:moveTo>
                      <a:pt x="285353" y="85725"/>
                    </a:moveTo>
                    <a:cubicBezTo>
                      <a:pt x="285353" y="85725"/>
                      <a:pt x="285353" y="85725"/>
                      <a:pt x="306784" y="85725"/>
                    </a:cubicBezTo>
                    <a:cubicBezTo>
                      <a:pt x="312142" y="85725"/>
                      <a:pt x="317500" y="90984"/>
                      <a:pt x="317500" y="96242"/>
                    </a:cubicBezTo>
                    <a:cubicBezTo>
                      <a:pt x="317500" y="96242"/>
                      <a:pt x="317500" y="96242"/>
                      <a:pt x="317500" y="243483"/>
                    </a:cubicBezTo>
                    <a:cubicBezTo>
                      <a:pt x="317500" y="248742"/>
                      <a:pt x="312142" y="254000"/>
                      <a:pt x="306784" y="254000"/>
                    </a:cubicBezTo>
                    <a:cubicBezTo>
                      <a:pt x="306784" y="254000"/>
                      <a:pt x="306784" y="254000"/>
                      <a:pt x="285353" y="254000"/>
                    </a:cubicBezTo>
                    <a:cubicBezTo>
                      <a:pt x="279995" y="254000"/>
                      <a:pt x="274637" y="248742"/>
                      <a:pt x="274637" y="243483"/>
                    </a:cubicBezTo>
                    <a:cubicBezTo>
                      <a:pt x="274637" y="243483"/>
                      <a:pt x="274637" y="243483"/>
                      <a:pt x="274637" y="96242"/>
                    </a:cubicBezTo>
                    <a:cubicBezTo>
                      <a:pt x="274637" y="90984"/>
                      <a:pt x="279995" y="85725"/>
                      <a:pt x="285353" y="85725"/>
                    </a:cubicBezTo>
                    <a:close/>
                    <a:moveTo>
                      <a:pt x="158353" y="42862"/>
                    </a:moveTo>
                    <a:cubicBezTo>
                      <a:pt x="158353" y="42862"/>
                      <a:pt x="158353" y="42862"/>
                      <a:pt x="179784" y="42862"/>
                    </a:cubicBezTo>
                    <a:cubicBezTo>
                      <a:pt x="185142" y="42862"/>
                      <a:pt x="190500" y="48140"/>
                      <a:pt x="190500" y="53419"/>
                    </a:cubicBezTo>
                    <a:cubicBezTo>
                      <a:pt x="190500" y="53419"/>
                      <a:pt x="190500" y="53419"/>
                      <a:pt x="190500" y="243443"/>
                    </a:cubicBezTo>
                    <a:cubicBezTo>
                      <a:pt x="190500" y="248722"/>
                      <a:pt x="185142" y="254000"/>
                      <a:pt x="179784" y="254000"/>
                    </a:cubicBezTo>
                    <a:cubicBezTo>
                      <a:pt x="179784" y="254000"/>
                      <a:pt x="179784" y="254000"/>
                      <a:pt x="158353" y="254000"/>
                    </a:cubicBezTo>
                    <a:cubicBezTo>
                      <a:pt x="152995" y="254000"/>
                      <a:pt x="147637" y="248722"/>
                      <a:pt x="147637" y="243443"/>
                    </a:cubicBezTo>
                    <a:cubicBezTo>
                      <a:pt x="147637" y="243443"/>
                      <a:pt x="147637" y="243443"/>
                      <a:pt x="147637" y="53419"/>
                    </a:cubicBezTo>
                    <a:cubicBezTo>
                      <a:pt x="147637" y="48140"/>
                      <a:pt x="152995" y="42862"/>
                      <a:pt x="158353" y="42862"/>
                    </a:cubicBezTo>
                    <a:close/>
                    <a:moveTo>
                      <a:pt x="0" y="0"/>
                    </a:moveTo>
                    <a:cubicBezTo>
                      <a:pt x="0" y="0"/>
                      <a:pt x="0" y="0"/>
                      <a:pt x="42267" y="0"/>
                    </a:cubicBezTo>
                    <a:cubicBezTo>
                      <a:pt x="42267" y="0"/>
                      <a:pt x="42267" y="0"/>
                      <a:pt x="42267" y="295871"/>
                    </a:cubicBezTo>
                    <a:lnTo>
                      <a:pt x="338138" y="295871"/>
                    </a:lnTo>
                    <a:cubicBezTo>
                      <a:pt x="338138" y="295871"/>
                      <a:pt x="338138" y="295871"/>
                      <a:pt x="338138" y="338138"/>
                    </a:cubicBezTo>
                    <a:cubicBezTo>
                      <a:pt x="338138" y="338138"/>
                      <a:pt x="338138" y="338138"/>
                      <a:pt x="21133" y="338138"/>
                    </a:cubicBezTo>
                    <a:cubicBezTo>
                      <a:pt x="9246" y="338138"/>
                      <a:pt x="0" y="328892"/>
                      <a:pt x="0" y="317005"/>
                    </a:cubicBezTo>
                    <a:cubicBezTo>
                      <a:pt x="0" y="317005"/>
                      <a:pt x="0" y="317005"/>
                      <a:pt x="0" y="0"/>
                    </a:cubicBezTo>
                    <a:close/>
                  </a:path>
                </a:pathLst>
              </a:custGeom>
              <a:solidFill>
                <a:srgbClr val="FFFFFF"/>
              </a:solidFill>
              <a:ln>
                <a:noFill/>
              </a:ln>
            </p:spPr>
            <p:txBody>
              <a:bodyPr anchor="ctr"/>
              <a:lstStyle/>
              <a:p>
                <a:pPr algn="ctr"/>
                <a:endParaRPr/>
              </a:p>
            </p:txBody>
          </p:sp>
          <p:sp>
            <p:nvSpPr>
              <p:cNvPr id="20" name="is1ide-文本框 42">
                <a:extLst>
                  <a:ext uri="{FF2B5EF4-FFF2-40B4-BE49-F238E27FC236}">
                    <a16:creationId xmlns:a16="http://schemas.microsoft.com/office/drawing/2014/main" id="{379D36D8-6DED-458D-B6E1-675AB281FB00}"/>
                  </a:ext>
                </a:extLst>
              </p:cNvPr>
              <p:cNvSpPr txBox="1">
                <a:spLocks/>
              </p:cNvSpPr>
              <p:nvPr/>
            </p:nvSpPr>
            <p:spPr>
              <a:xfrm>
                <a:off x="4511603" y="4151993"/>
                <a:ext cx="2559220" cy="458793"/>
              </a:xfrm>
              <a:prstGeom prst="rect">
                <a:avLst/>
              </a:prstGeom>
              <a:solidFill>
                <a:schemeClr val="bg1"/>
              </a:solidFill>
            </p:spPr>
            <p:txBody>
              <a:bodyPr wrap="none" lIns="72000" tIns="72000" rIns="72000" bIns="72000" anchor="ctr" anchorCtr="0">
                <a:normAutofit fontScale="77500" lnSpcReduction="20000"/>
              </a:bodyPr>
              <a:lstStyle/>
              <a:p>
                <a:pPr marL="0" indent="0" algn="ctr">
                  <a:lnSpc>
                    <a:spcPct val="120000"/>
                  </a:lnSpc>
                  <a:buNone/>
                </a:pPr>
                <a:r>
                  <a:rPr lang="en-US" altLang="zh-CN" sz="1800" b="1" dirty="0"/>
                  <a:t>Large computing power</a:t>
                </a:r>
                <a:endParaRPr lang="zh-CN" altLang="en-US" sz="1800" b="1" dirty="0"/>
              </a:p>
            </p:txBody>
          </p:sp>
          <p:sp>
            <p:nvSpPr>
              <p:cNvPr id="21" name="is1ide-文本框 43">
                <a:extLst>
                  <a:ext uri="{FF2B5EF4-FFF2-40B4-BE49-F238E27FC236}">
                    <a16:creationId xmlns:a16="http://schemas.microsoft.com/office/drawing/2014/main" id="{379D36D8-6DED-458D-B6E1-675AB281FB00}"/>
                  </a:ext>
                </a:extLst>
              </p:cNvPr>
              <p:cNvSpPr txBox="1">
                <a:spLocks/>
              </p:cNvSpPr>
              <p:nvPr/>
            </p:nvSpPr>
            <p:spPr>
              <a:xfrm>
                <a:off x="3419824" y="2674365"/>
                <a:ext cx="2124358" cy="458793"/>
              </a:xfrm>
              <a:prstGeom prst="rect">
                <a:avLst/>
              </a:prstGeom>
              <a:solidFill>
                <a:schemeClr val="bg1"/>
              </a:solidFill>
            </p:spPr>
            <p:txBody>
              <a:bodyPr wrap="none" lIns="72000" tIns="72000" rIns="72000" bIns="72000" anchor="ctr" anchorCtr="0">
                <a:normAutofit fontScale="77500" lnSpcReduction="20000"/>
              </a:bodyPr>
              <a:lstStyle/>
              <a:p>
                <a:pPr marL="0" indent="0" algn="ctr">
                  <a:lnSpc>
                    <a:spcPct val="120000"/>
                  </a:lnSpc>
                  <a:buNone/>
                </a:pPr>
                <a:r>
                  <a:rPr lang="en-US" altLang="zh-CN" sz="1800" b="1" dirty="0"/>
                  <a:t>Complex architecture</a:t>
                </a:r>
                <a:endParaRPr lang="zh-CN" altLang="en-US" sz="1800" b="1" dirty="0"/>
              </a:p>
            </p:txBody>
          </p:sp>
          <p:sp>
            <p:nvSpPr>
              <p:cNvPr id="22" name="is1ide-文本框 44">
                <a:extLst>
                  <a:ext uri="{FF2B5EF4-FFF2-40B4-BE49-F238E27FC236}">
                    <a16:creationId xmlns:a16="http://schemas.microsoft.com/office/drawing/2014/main" id="{379D36D8-6DED-458D-B6E1-675AB281FB00}"/>
                  </a:ext>
                </a:extLst>
              </p:cNvPr>
              <p:cNvSpPr txBox="1">
                <a:spLocks/>
              </p:cNvSpPr>
              <p:nvPr/>
            </p:nvSpPr>
            <p:spPr>
              <a:xfrm>
                <a:off x="727339" y="5284767"/>
                <a:ext cx="1350724" cy="458793"/>
              </a:xfrm>
              <a:prstGeom prst="rect">
                <a:avLst/>
              </a:prstGeom>
              <a:solidFill>
                <a:schemeClr val="bg1"/>
              </a:solidFill>
            </p:spPr>
            <p:txBody>
              <a:bodyPr wrap="none" lIns="72000" tIns="72000" rIns="72000" bIns="72000" anchor="ctr" anchorCtr="0">
                <a:normAutofit fontScale="77500" lnSpcReduction="20000"/>
              </a:bodyPr>
              <a:lstStyle/>
              <a:p>
                <a:pPr marL="0" indent="0" algn="ctr">
                  <a:lnSpc>
                    <a:spcPct val="120000"/>
                  </a:lnSpc>
                  <a:buNone/>
                </a:pPr>
                <a:r>
                  <a:rPr lang="en-US" altLang="zh-CN" sz="1800" b="1" dirty="0"/>
                  <a:t>Large corpus</a:t>
                </a:r>
                <a:endParaRPr lang="zh-CN" altLang="en-US" sz="1800" b="1" dirty="0"/>
              </a:p>
            </p:txBody>
          </p:sp>
        </p:grpSp>
        <p:grpSp>
          <p:nvGrpSpPr>
            <p:cNvPr id="6" name="组合 5"/>
            <p:cNvGrpSpPr/>
            <p:nvPr/>
          </p:nvGrpSpPr>
          <p:grpSpPr>
            <a:xfrm>
              <a:off x="1778840" y="1665931"/>
              <a:ext cx="9602110" cy="3654836"/>
              <a:chOff x="-1737832" y="487063"/>
              <a:chExt cx="6679290" cy="3654836"/>
            </a:xfrm>
          </p:grpSpPr>
          <p:sp>
            <p:nvSpPr>
              <p:cNvPr id="7" name="is1ide-文本框 16"/>
              <p:cNvSpPr txBox="1"/>
              <p:nvPr/>
            </p:nvSpPr>
            <p:spPr>
              <a:xfrm>
                <a:off x="-1737832" y="2243328"/>
                <a:ext cx="2945875" cy="558411"/>
              </a:xfrm>
              <a:prstGeom prst="rect">
                <a:avLst/>
              </a:prstGeom>
              <a:noFill/>
            </p:spPr>
            <p:txBody>
              <a:bodyPr wrap="square">
                <a:normAutofit/>
              </a:bodyPr>
              <a:lstStyle/>
              <a:p>
                <a:r>
                  <a:rPr lang="en-US" altLang="zh-CN" sz="2400" b="1" dirty="0"/>
                  <a:t>Pre-Trained Models</a:t>
                </a:r>
                <a:endParaRPr lang="zh-CN" altLang="en-US" sz="2400" b="1" dirty="0"/>
              </a:p>
            </p:txBody>
          </p:sp>
          <p:sp>
            <p:nvSpPr>
              <p:cNvPr id="8" name="is1ide-文本框 17"/>
              <p:cNvSpPr txBox="1"/>
              <p:nvPr/>
            </p:nvSpPr>
            <p:spPr>
              <a:xfrm>
                <a:off x="1734284" y="487063"/>
                <a:ext cx="3207174" cy="1635466"/>
              </a:xfrm>
              <a:prstGeom prst="rect">
                <a:avLst/>
              </a:prstGeom>
              <a:noFill/>
            </p:spPr>
            <p:txBody>
              <a:bodyPr wrap="square">
                <a:noAutofit/>
              </a:bodyPr>
              <a:lstStyle/>
              <a:p>
                <a:pPr marL="285750" indent="-285750">
                  <a:lnSpc>
                    <a:spcPct val="150000"/>
                  </a:lnSpc>
                  <a:buFont typeface="Wingdings" panose="05000000000000000000" pitchFamily="2" charset="2"/>
                  <a:buChar char="u"/>
                </a:pPr>
                <a:r>
                  <a:rPr lang="zh-CN" altLang="en-US" sz="1600" dirty="0">
                    <a:cs typeface="+mn-ea"/>
                    <a:sym typeface="+mn-lt"/>
                  </a:rPr>
                  <a:t>对许多</a:t>
                </a:r>
                <a:r>
                  <a:rPr lang="en-US" altLang="zh-CN" sz="1600" dirty="0">
                    <a:cs typeface="+mn-ea"/>
                    <a:sym typeface="+mn-lt"/>
                  </a:rPr>
                  <a:t>NLP</a:t>
                </a:r>
                <a:r>
                  <a:rPr lang="zh-CN" altLang="en-US" sz="1600" dirty="0">
                    <a:cs typeface="+mn-ea"/>
                    <a:sym typeface="+mn-lt"/>
                  </a:rPr>
                  <a:t>任务，语料标注成本昂贵，互联网上有大规模未标注语料可以利用</a:t>
                </a:r>
                <a:endParaRPr lang="en-US" altLang="zh-CN" sz="1600" dirty="0">
                  <a:cs typeface="+mn-ea"/>
                  <a:sym typeface="+mn-lt"/>
                </a:endParaRPr>
              </a:p>
              <a:p>
                <a:pPr marL="285750" indent="-285750">
                  <a:lnSpc>
                    <a:spcPct val="150000"/>
                  </a:lnSpc>
                  <a:buFont typeface="Wingdings" panose="05000000000000000000" pitchFamily="2" charset="2"/>
                  <a:buChar char="u"/>
                </a:pPr>
                <a:r>
                  <a:rPr lang="zh-CN" altLang="en-US" sz="1600" dirty="0">
                    <a:cs typeface="+mn-ea"/>
                    <a:sym typeface="+mn-lt"/>
                  </a:rPr>
                  <a:t>学习到通用语言表示，避免下游的</a:t>
                </a:r>
                <a:r>
                  <a:rPr lang="en-US" altLang="zh-CN" sz="1600" dirty="0">
                    <a:cs typeface="+mn-ea"/>
                    <a:sym typeface="+mn-lt"/>
                  </a:rPr>
                  <a:t>NLP</a:t>
                </a:r>
                <a:r>
                  <a:rPr lang="zh-CN" altLang="en-US" sz="1600" dirty="0">
                    <a:cs typeface="+mn-ea"/>
                    <a:sym typeface="+mn-lt"/>
                  </a:rPr>
                  <a:t>相关任务从零开始训练新模型</a:t>
                </a:r>
                <a:endParaRPr lang="zh-CN" altLang="en-US" sz="1600" dirty="0"/>
              </a:p>
            </p:txBody>
          </p:sp>
          <p:sp>
            <p:nvSpPr>
              <p:cNvPr id="9" name="is1ide-文本框 18"/>
              <p:cNvSpPr txBox="1"/>
              <p:nvPr/>
            </p:nvSpPr>
            <p:spPr>
              <a:xfrm>
                <a:off x="1714371" y="2122529"/>
                <a:ext cx="3207174" cy="2019370"/>
              </a:xfrm>
              <a:prstGeom prst="rect">
                <a:avLst/>
              </a:prstGeom>
              <a:noFill/>
            </p:spPr>
            <p:txBody>
              <a:bodyPr wrap="square">
                <a:normAutofit/>
              </a:bodyPr>
              <a:lstStyle/>
              <a:p>
                <a:pPr>
                  <a:lnSpc>
                    <a:spcPct val="150000"/>
                  </a:lnSpc>
                </a:pPr>
                <a:r>
                  <a:rPr lang="en-US" altLang="zh-CN" sz="2400" b="1" dirty="0">
                    <a:solidFill>
                      <a:srgbClr val="C00000"/>
                    </a:solidFill>
                    <a:cs typeface="+mn-ea"/>
                    <a:sym typeface="+mn-lt"/>
                  </a:rPr>
                  <a:t>PTMs</a:t>
                </a:r>
                <a:r>
                  <a:rPr lang="zh-CN" altLang="en-US" sz="2400" b="1" dirty="0">
                    <a:solidFill>
                      <a:srgbClr val="C00000"/>
                    </a:solidFill>
                    <a:cs typeface="+mn-ea"/>
                    <a:sym typeface="+mn-lt"/>
                  </a:rPr>
                  <a:t>的发展：</a:t>
                </a:r>
                <a:endParaRPr lang="en-US" altLang="zh-CN" sz="2400" b="1" dirty="0">
                  <a:solidFill>
                    <a:srgbClr val="C00000"/>
                  </a:solidFill>
                  <a:cs typeface="+mn-ea"/>
                  <a:sym typeface="+mn-lt"/>
                </a:endParaRPr>
              </a:p>
              <a:p>
                <a:pPr marL="285750" indent="-285750">
                  <a:lnSpc>
                    <a:spcPct val="150000"/>
                  </a:lnSpc>
                  <a:buFont typeface="Wingdings" panose="05000000000000000000" pitchFamily="2" charset="2"/>
                  <a:buChar char="ü"/>
                </a:pPr>
                <a:r>
                  <a:rPr lang="zh-CN" altLang="en-US" sz="1400" dirty="0">
                    <a:cs typeface="+mn-ea"/>
                    <a:sym typeface="+mn-lt"/>
                  </a:rPr>
                  <a:t>强大的计算能力</a:t>
                </a:r>
                <a:endParaRPr lang="en-US" altLang="zh-CN" sz="1400" dirty="0">
                  <a:cs typeface="+mn-ea"/>
                  <a:sym typeface="+mn-lt"/>
                </a:endParaRPr>
              </a:p>
              <a:p>
                <a:pPr marL="285750" indent="-285750">
                  <a:lnSpc>
                    <a:spcPct val="150000"/>
                  </a:lnSpc>
                  <a:buFont typeface="Wingdings" panose="05000000000000000000" pitchFamily="2" charset="2"/>
                  <a:buChar char="ü"/>
                </a:pPr>
                <a:r>
                  <a:rPr lang="zh-CN" altLang="en-US" sz="1400" dirty="0">
                    <a:cs typeface="+mn-ea"/>
                    <a:sym typeface="+mn-lt"/>
                  </a:rPr>
                  <a:t>有效的调参和训练技巧</a:t>
                </a:r>
                <a:endParaRPr lang="en-US" altLang="zh-CN" sz="1400" dirty="0">
                  <a:cs typeface="+mn-ea"/>
                  <a:sym typeface="+mn-lt"/>
                </a:endParaRPr>
              </a:p>
              <a:p>
                <a:pPr marL="285750" indent="-285750">
                  <a:lnSpc>
                    <a:spcPct val="150000"/>
                  </a:lnSpc>
                  <a:buFont typeface="Wingdings" panose="05000000000000000000" pitchFamily="2" charset="2"/>
                  <a:buChar char="ü"/>
                </a:pPr>
                <a:r>
                  <a:rPr lang="zh-CN" altLang="en-US" sz="1400" dirty="0">
                    <a:cs typeface="+mn-ea"/>
                    <a:sym typeface="+mn-lt"/>
                  </a:rPr>
                  <a:t>复杂、有效的网络架构</a:t>
                </a:r>
                <a:r>
                  <a:rPr lang="en-US" altLang="zh-CN" sz="1400" dirty="0">
                    <a:cs typeface="+mn-ea"/>
                    <a:sym typeface="+mn-lt"/>
                  </a:rPr>
                  <a:t>——Transformer</a:t>
                </a:r>
              </a:p>
              <a:p>
                <a:pPr marL="285750" indent="-285750">
                  <a:lnSpc>
                    <a:spcPct val="150000"/>
                  </a:lnSpc>
                  <a:buFont typeface="Wingdings" panose="05000000000000000000" pitchFamily="2" charset="2"/>
                  <a:buChar char="ü"/>
                </a:pPr>
                <a:r>
                  <a:rPr lang="zh-CN" altLang="en-US" sz="1400" dirty="0">
                    <a:cs typeface="+mn-ea"/>
                    <a:sym typeface="+mn-lt"/>
                  </a:rPr>
                  <a:t>大规模、高质量语料</a:t>
                </a:r>
                <a:endParaRPr lang="zh-CN" altLang="en-US" sz="1400" dirty="0"/>
              </a:p>
            </p:txBody>
          </p:sp>
        </p:grpSp>
      </p:grpSp>
      <p:sp>
        <p:nvSpPr>
          <p:cNvPr id="11" name="灯片编号占位符 10">
            <a:extLst>
              <a:ext uri="{FF2B5EF4-FFF2-40B4-BE49-F238E27FC236}">
                <a16:creationId xmlns:a16="http://schemas.microsoft.com/office/drawing/2014/main" id="{41D3D286-7B7E-48FB-AA01-4A889C8F3F33}"/>
              </a:ext>
            </a:extLst>
          </p:cNvPr>
          <p:cNvSpPr>
            <a:spLocks noGrp="1"/>
          </p:cNvSpPr>
          <p:nvPr>
            <p:ph type="sldNum" sz="quarter" idx="12"/>
          </p:nvPr>
        </p:nvSpPr>
        <p:spPr/>
        <p:txBody>
          <a:bodyPr/>
          <a:lstStyle/>
          <a:p>
            <a:fld id="{82AC959B-36DA-44CA-926B-D3617CCBB2A6}" type="slidenum">
              <a:rPr lang="zh-CN" altLang="en-US" smtClean="0"/>
              <a:t>5</a:t>
            </a:fld>
            <a:endParaRPr lang="zh-CN" altLang="en-US" dirty="0"/>
          </a:p>
        </p:txBody>
      </p:sp>
    </p:spTree>
    <p:extLst>
      <p:ext uri="{BB962C8B-B14F-4D97-AF65-F5344CB8AC3E}">
        <p14:creationId xmlns:p14="http://schemas.microsoft.com/office/powerpoint/2010/main" val="27481676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EAEAEA"/>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322023F-62A0-4296-A27C-8F4E19E40A13}"/>
              </a:ext>
            </a:extLst>
          </p:cNvPr>
          <p:cNvPicPr>
            <a:picLocks noChangeAspect="1"/>
          </p:cNvPicPr>
          <p:nvPr/>
        </p:nvPicPr>
        <p:blipFill>
          <a:blip r:embed="rId2"/>
          <a:stretch>
            <a:fillRect/>
          </a:stretch>
        </p:blipFill>
        <p:spPr>
          <a:xfrm>
            <a:off x="212860" y="1006303"/>
            <a:ext cx="5553887" cy="3628327"/>
          </a:xfrm>
          <a:prstGeom prst="rect">
            <a:avLst/>
          </a:prstGeom>
        </p:spPr>
      </p:pic>
      <p:pic>
        <p:nvPicPr>
          <p:cNvPr id="5" name="图片 4">
            <a:extLst>
              <a:ext uri="{FF2B5EF4-FFF2-40B4-BE49-F238E27FC236}">
                <a16:creationId xmlns:a16="http://schemas.microsoft.com/office/drawing/2014/main" id="{05749D4E-EE92-4894-BC1D-6D6852A51485}"/>
              </a:ext>
            </a:extLst>
          </p:cNvPr>
          <p:cNvPicPr>
            <a:picLocks noChangeAspect="1"/>
          </p:cNvPicPr>
          <p:nvPr/>
        </p:nvPicPr>
        <p:blipFill>
          <a:blip r:embed="rId3"/>
          <a:stretch>
            <a:fillRect/>
          </a:stretch>
        </p:blipFill>
        <p:spPr>
          <a:xfrm>
            <a:off x="6285916" y="1005042"/>
            <a:ext cx="5808577" cy="3628327"/>
          </a:xfrm>
          <a:prstGeom prst="rect">
            <a:avLst/>
          </a:prstGeom>
        </p:spPr>
      </p:pic>
      <p:sp>
        <p:nvSpPr>
          <p:cNvPr id="6" name="灯片编号占位符 5">
            <a:extLst>
              <a:ext uri="{FF2B5EF4-FFF2-40B4-BE49-F238E27FC236}">
                <a16:creationId xmlns:a16="http://schemas.microsoft.com/office/drawing/2014/main" id="{47177963-322A-4633-BDA6-8E8726595CC8}"/>
              </a:ext>
            </a:extLst>
          </p:cNvPr>
          <p:cNvSpPr>
            <a:spLocks noGrp="1"/>
          </p:cNvSpPr>
          <p:nvPr>
            <p:ph type="sldNum" sz="quarter" idx="12"/>
          </p:nvPr>
        </p:nvSpPr>
        <p:spPr/>
        <p:txBody>
          <a:bodyPr/>
          <a:lstStyle/>
          <a:p>
            <a:fld id="{82AC959B-36DA-44CA-926B-D3617CCBB2A6}" type="slidenum">
              <a:rPr lang="zh-CN" altLang="en-US" smtClean="0"/>
              <a:t>50</a:t>
            </a:fld>
            <a:endParaRPr lang="zh-CN" altLang="en-US"/>
          </a:p>
        </p:txBody>
      </p:sp>
    </p:spTree>
    <p:extLst>
      <p:ext uri="{BB962C8B-B14F-4D97-AF65-F5344CB8AC3E}">
        <p14:creationId xmlns:p14="http://schemas.microsoft.com/office/powerpoint/2010/main" val="22262860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EAEAEA"/>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BFEEC0E-F5A6-4C4C-BC27-876D50CFE0C0}"/>
              </a:ext>
            </a:extLst>
          </p:cNvPr>
          <p:cNvPicPr>
            <a:picLocks noChangeAspect="1"/>
          </p:cNvPicPr>
          <p:nvPr/>
        </p:nvPicPr>
        <p:blipFill>
          <a:blip r:embed="rId2"/>
          <a:stretch>
            <a:fillRect/>
          </a:stretch>
        </p:blipFill>
        <p:spPr>
          <a:xfrm>
            <a:off x="272100" y="1336605"/>
            <a:ext cx="4945809" cy="3299746"/>
          </a:xfrm>
          <a:prstGeom prst="rect">
            <a:avLst/>
          </a:prstGeom>
        </p:spPr>
      </p:pic>
      <p:pic>
        <p:nvPicPr>
          <p:cNvPr id="5" name="图片 4">
            <a:extLst>
              <a:ext uri="{FF2B5EF4-FFF2-40B4-BE49-F238E27FC236}">
                <a16:creationId xmlns:a16="http://schemas.microsoft.com/office/drawing/2014/main" id="{10579E10-9B0F-4064-BB5B-369E8D543B69}"/>
              </a:ext>
            </a:extLst>
          </p:cNvPr>
          <p:cNvPicPr>
            <a:picLocks noChangeAspect="1"/>
          </p:cNvPicPr>
          <p:nvPr/>
        </p:nvPicPr>
        <p:blipFill>
          <a:blip r:embed="rId3"/>
          <a:stretch>
            <a:fillRect/>
          </a:stretch>
        </p:blipFill>
        <p:spPr>
          <a:xfrm>
            <a:off x="5400760" y="894083"/>
            <a:ext cx="6360879" cy="4184789"/>
          </a:xfrm>
          <a:prstGeom prst="rect">
            <a:avLst/>
          </a:prstGeom>
        </p:spPr>
      </p:pic>
      <p:sp>
        <p:nvSpPr>
          <p:cNvPr id="6" name="灯片编号占位符 5">
            <a:extLst>
              <a:ext uri="{FF2B5EF4-FFF2-40B4-BE49-F238E27FC236}">
                <a16:creationId xmlns:a16="http://schemas.microsoft.com/office/drawing/2014/main" id="{58A44205-6D8E-4204-A93C-CDF96353E7D1}"/>
              </a:ext>
            </a:extLst>
          </p:cNvPr>
          <p:cNvSpPr>
            <a:spLocks noGrp="1"/>
          </p:cNvSpPr>
          <p:nvPr>
            <p:ph type="sldNum" sz="quarter" idx="12"/>
          </p:nvPr>
        </p:nvSpPr>
        <p:spPr/>
        <p:txBody>
          <a:bodyPr/>
          <a:lstStyle/>
          <a:p>
            <a:fld id="{82AC959B-36DA-44CA-926B-D3617CCBB2A6}" type="slidenum">
              <a:rPr lang="zh-CN" altLang="en-US" smtClean="0"/>
              <a:t>51</a:t>
            </a:fld>
            <a:endParaRPr lang="zh-CN" altLang="en-US"/>
          </a:p>
        </p:txBody>
      </p:sp>
    </p:spTree>
    <p:extLst>
      <p:ext uri="{BB962C8B-B14F-4D97-AF65-F5344CB8AC3E}">
        <p14:creationId xmlns:p14="http://schemas.microsoft.com/office/powerpoint/2010/main" val="211377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EAEAEA"/>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AD27CB4-44B3-49F5-9F9E-98B9521E684A}"/>
              </a:ext>
            </a:extLst>
          </p:cNvPr>
          <p:cNvPicPr>
            <a:picLocks noChangeAspect="1"/>
          </p:cNvPicPr>
          <p:nvPr/>
        </p:nvPicPr>
        <p:blipFill>
          <a:blip r:embed="rId2"/>
          <a:stretch>
            <a:fillRect/>
          </a:stretch>
        </p:blipFill>
        <p:spPr>
          <a:xfrm>
            <a:off x="383105" y="320500"/>
            <a:ext cx="5517358" cy="2911092"/>
          </a:xfrm>
          <a:prstGeom prst="rect">
            <a:avLst/>
          </a:prstGeom>
        </p:spPr>
      </p:pic>
      <p:pic>
        <p:nvPicPr>
          <p:cNvPr id="3" name="图片 2">
            <a:extLst>
              <a:ext uri="{FF2B5EF4-FFF2-40B4-BE49-F238E27FC236}">
                <a16:creationId xmlns:a16="http://schemas.microsoft.com/office/drawing/2014/main" id="{C6A41F4A-401B-4480-AE76-D993C01AA16B}"/>
              </a:ext>
            </a:extLst>
          </p:cNvPr>
          <p:cNvPicPr>
            <a:picLocks noChangeAspect="1"/>
          </p:cNvPicPr>
          <p:nvPr/>
        </p:nvPicPr>
        <p:blipFill rotWithShape="1">
          <a:blip r:embed="rId3"/>
          <a:srcRect b="3854"/>
          <a:stretch/>
        </p:blipFill>
        <p:spPr>
          <a:xfrm>
            <a:off x="6367743" y="1"/>
            <a:ext cx="5441152" cy="3428999"/>
          </a:xfrm>
          <a:prstGeom prst="rect">
            <a:avLst/>
          </a:prstGeom>
        </p:spPr>
      </p:pic>
      <p:pic>
        <p:nvPicPr>
          <p:cNvPr id="4" name="图片 3">
            <a:extLst>
              <a:ext uri="{FF2B5EF4-FFF2-40B4-BE49-F238E27FC236}">
                <a16:creationId xmlns:a16="http://schemas.microsoft.com/office/drawing/2014/main" id="{CFF2C41E-851A-4AA9-B0BC-C49C2533B716}"/>
              </a:ext>
            </a:extLst>
          </p:cNvPr>
          <p:cNvPicPr>
            <a:picLocks noChangeAspect="1"/>
          </p:cNvPicPr>
          <p:nvPr/>
        </p:nvPicPr>
        <p:blipFill>
          <a:blip r:embed="rId4"/>
          <a:stretch>
            <a:fillRect/>
          </a:stretch>
        </p:blipFill>
        <p:spPr>
          <a:xfrm>
            <a:off x="743696" y="3626409"/>
            <a:ext cx="5624047" cy="3604572"/>
          </a:xfrm>
          <a:prstGeom prst="rect">
            <a:avLst/>
          </a:prstGeom>
        </p:spPr>
      </p:pic>
      <p:pic>
        <p:nvPicPr>
          <p:cNvPr id="5" name="图片 4">
            <a:extLst>
              <a:ext uri="{FF2B5EF4-FFF2-40B4-BE49-F238E27FC236}">
                <a16:creationId xmlns:a16="http://schemas.microsoft.com/office/drawing/2014/main" id="{37285E86-A0E2-4E20-A888-6FF3EFE2B6F5}"/>
              </a:ext>
            </a:extLst>
          </p:cNvPr>
          <p:cNvPicPr>
            <a:picLocks noChangeAspect="1"/>
          </p:cNvPicPr>
          <p:nvPr/>
        </p:nvPicPr>
        <p:blipFill>
          <a:blip r:embed="rId5"/>
          <a:stretch>
            <a:fillRect/>
          </a:stretch>
        </p:blipFill>
        <p:spPr>
          <a:xfrm>
            <a:off x="6665494" y="3778822"/>
            <a:ext cx="5547841" cy="3452159"/>
          </a:xfrm>
          <a:prstGeom prst="rect">
            <a:avLst/>
          </a:prstGeom>
        </p:spPr>
      </p:pic>
      <p:sp>
        <p:nvSpPr>
          <p:cNvPr id="6" name="灯片编号占位符 5">
            <a:extLst>
              <a:ext uri="{FF2B5EF4-FFF2-40B4-BE49-F238E27FC236}">
                <a16:creationId xmlns:a16="http://schemas.microsoft.com/office/drawing/2014/main" id="{88C5791C-832D-44FB-8A2D-38873E521F9B}"/>
              </a:ext>
            </a:extLst>
          </p:cNvPr>
          <p:cNvSpPr>
            <a:spLocks noGrp="1"/>
          </p:cNvSpPr>
          <p:nvPr>
            <p:ph type="sldNum" sz="quarter" idx="12"/>
          </p:nvPr>
        </p:nvSpPr>
        <p:spPr/>
        <p:txBody>
          <a:bodyPr/>
          <a:lstStyle/>
          <a:p>
            <a:fld id="{82AC959B-36DA-44CA-926B-D3617CCBB2A6}" type="slidenum">
              <a:rPr lang="zh-CN" altLang="en-US" smtClean="0"/>
              <a:t>52</a:t>
            </a:fld>
            <a:endParaRPr lang="zh-CN" altLang="en-US"/>
          </a:p>
        </p:txBody>
      </p:sp>
    </p:spTree>
    <p:extLst>
      <p:ext uri="{BB962C8B-B14F-4D97-AF65-F5344CB8AC3E}">
        <p14:creationId xmlns:p14="http://schemas.microsoft.com/office/powerpoint/2010/main" val="41242016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EAEAEA"/>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104B43-33F0-4629-A4DC-51B914FCFBB5}"/>
              </a:ext>
            </a:extLst>
          </p:cNvPr>
          <p:cNvPicPr>
            <a:picLocks noChangeAspect="1"/>
          </p:cNvPicPr>
          <p:nvPr/>
        </p:nvPicPr>
        <p:blipFill>
          <a:blip r:embed="rId3"/>
          <a:stretch>
            <a:fillRect/>
          </a:stretch>
        </p:blipFill>
        <p:spPr>
          <a:xfrm>
            <a:off x="0" y="68289"/>
            <a:ext cx="5616427" cy="3360711"/>
          </a:xfrm>
          <a:prstGeom prst="rect">
            <a:avLst/>
          </a:prstGeom>
        </p:spPr>
      </p:pic>
      <p:pic>
        <p:nvPicPr>
          <p:cNvPr id="3" name="图片 2">
            <a:extLst>
              <a:ext uri="{FF2B5EF4-FFF2-40B4-BE49-F238E27FC236}">
                <a16:creationId xmlns:a16="http://schemas.microsoft.com/office/drawing/2014/main" id="{BAEDE233-72D9-45D8-9DA4-B988B06F0026}"/>
              </a:ext>
            </a:extLst>
          </p:cNvPr>
          <p:cNvPicPr>
            <a:picLocks noChangeAspect="1"/>
          </p:cNvPicPr>
          <p:nvPr/>
        </p:nvPicPr>
        <p:blipFill>
          <a:blip r:embed="rId4"/>
          <a:stretch>
            <a:fillRect/>
          </a:stretch>
        </p:blipFill>
        <p:spPr>
          <a:xfrm>
            <a:off x="145674" y="3815862"/>
            <a:ext cx="5616428" cy="2653076"/>
          </a:xfrm>
          <a:prstGeom prst="rect">
            <a:avLst/>
          </a:prstGeom>
        </p:spPr>
      </p:pic>
      <p:pic>
        <p:nvPicPr>
          <p:cNvPr id="4" name="图片 3">
            <a:extLst>
              <a:ext uri="{FF2B5EF4-FFF2-40B4-BE49-F238E27FC236}">
                <a16:creationId xmlns:a16="http://schemas.microsoft.com/office/drawing/2014/main" id="{832141C2-26D8-49F1-A1A4-61701C33E930}"/>
              </a:ext>
            </a:extLst>
          </p:cNvPr>
          <p:cNvPicPr>
            <a:picLocks noChangeAspect="1"/>
          </p:cNvPicPr>
          <p:nvPr/>
        </p:nvPicPr>
        <p:blipFill>
          <a:blip r:embed="rId5"/>
          <a:stretch>
            <a:fillRect/>
          </a:stretch>
        </p:blipFill>
        <p:spPr>
          <a:xfrm>
            <a:off x="6219302" y="-191230"/>
            <a:ext cx="5342083" cy="3383573"/>
          </a:xfrm>
          <a:prstGeom prst="rect">
            <a:avLst/>
          </a:prstGeom>
        </p:spPr>
      </p:pic>
      <p:pic>
        <p:nvPicPr>
          <p:cNvPr id="5" name="图片 4">
            <a:extLst>
              <a:ext uri="{FF2B5EF4-FFF2-40B4-BE49-F238E27FC236}">
                <a16:creationId xmlns:a16="http://schemas.microsoft.com/office/drawing/2014/main" id="{EABFB1A1-6146-4DBF-B3F1-57AEA5438EC7}"/>
              </a:ext>
            </a:extLst>
          </p:cNvPr>
          <p:cNvPicPr>
            <a:picLocks noChangeAspect="1"/>
          </p:cNvPicPr>
          <p:nvPr/>
        </p:nvPicPr>
        <p:blipFill>
          <a:blip r:embed="rId6"/>
          <a:stretch>
            <a:fillRect/>
          </a:stretch>
        </p:blipFill>
        <p:spPr>
          <a:xfrm>
            <a:off x="6429900" y="3595320"/>
            <a:ext cx="5273497" cy="3475021"/>
          </a:xfrm>
          <a:prstGeom prst="rect">
            <a:avLst/>
          </a:prstGeom>
        </p:spPr>
      </p:pic>
      <p:sp>
        <p:nvSpPr>
          <p:cNvPr id="6" name="灯片编号占位符 5">
            <a:extLst>
              <a:ext uri="{FF2B5EF4-FFF2-40B4-BE49-F238E27FC236}">
                <a16:creationId xmlns:a16="http://schemas.microsoft.com/office/drawing/2014/main" id="{81A369C0-A202-4FA9-B58E-DDD98BE9B8C5}"/>
              </a:ext>
            </a:extLst>
          </p:cNvPr>
          <p:cNvSpPr>
            <a:spLocks noGrp="1"/>
          </p:cNvSpPr>
          <p:nvPr>
            <p:ph type="sldNum" sz="quarter" idx="12"/>
          </p:nvPr>
        </p:nvSpPr>
        <p:spPr/>
        <p:txBody>
          <a:bodyPr/>
          <a:lstStyle/>
          <a:p>
            <a:fld id="{82AC959B-36DA-44CA-926B-D3617CCBB2A6}" type="slidenum">
              <a:rPr lang="zh-CN" altLang="en-US" smtClean="0"/>
              <a:t>53</a:t>
            </a:fld>
            <a:endParaRPr lang="zh-CN" altLang="en-US"/>
          </a:p>
        </p:txBody>
      </p:sp>
    </p:spTree>
    <p:extLst>
      <p:ext uri="{BB962C8B-B14F-4D97-AF65-F5344CB8AC3E}">
        <p14:creationId xmlns:p14="http://schemas.microsoft.com/office/powerpoint/2010/main" val="38868588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EAEAEA"/>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B4C6AA2-A395-464C-A975-31FC94098A2C}"/>
              </a:ext>
            </a:extLst>
          </p:cNvPr>
          <p:cNvPicPr>
            <a:picLocks noChangeAspect="1"/>
          </p:cNvPicPr>
          <p:nvPr/>
        </p:nvPicPr>
        <p:blipFill>
          <a:blip r:embed="rId3"/>
          <a:stretch>
            <a:fillRect/>
          </a:stretch>
        </p:blipFill>
        <p:spPr>
          <a:xfrm>
            <a:off x="0" y="649391"/>
            <a:ext cx="6002086" cy="3684614"/>
          </a:xfrm>
          <a:prstGeom prst="rect">
            <a:avLst/>
          </a:prstGeom>
        </p:spPr>
      </p:pic>
      <p:pic>
        <p:nvPicPr>
          <p:cNvPr id="3" name="图片 2">
            <a:extLst>
              <a:ext uri="{FF2B5EF4-FFF2-40B4-BE49-F238E27FC236}">
                <a16:creationId xmlns:a16="http://schemas.microsoft.com/office/drawing/2014/main" id="{085644B5-D1EC-4F89-AAD6-70A70508C1EE}"/>
              </a:ext>
            </a:extLst>
          </p:cNvPr>
          <p:cNvPicPr>
            <a:picLocks noChangeAspect="1"/>
          </p:cNvPicPr>
          <p:nvPr/>
        </p:nvPicPr>
        <p:blipFill>
          <a:blip r:embed="rId4"/>
          <a:stretch>
            <a:fillRect/>
          </a:stretch>
        </p:blipFill>
        <p:spPr>
          <a:xfrm>
            <a:off x="6189916" y="649391"/>
            <a:ext cx="5774952" cy="3559354"/>
          </a:xfrm>
          <a:prstGeom prst="rect">
            <a:avLst/>
          </a:prstGeom>
        </p:spPr>
      </p:pic>
      <p:sp>
        <p:nvSpPr>
          <p:cNvPr id="7" name="灯片编号占位符 6">
            <a:extLst>
              <a:ext uri="{FF2B5EF4-FFF2-40B4-BE49-F238E27FC236}">
                <a16:creationId xmlns:a16="http://schemas.microsoft.com/office/drawing/2014/main" id="{781F220A-27A7-4F34-A751-226CF3B8121F}"/>
              </a:ext>
            </a:extLst>
          </p:cNvPr>
          <p:cNvSpPr>
            <a:spLocks noGrp="1"/>
          </p:cNvSpPr>
          <p:nvPr>
            <p:ph type="sldNum" sz="quarter" idx="12"/>
          </p:nvPr>
        </p:nvSpPr>
        <p:spPr/>
        <p:txBody>
          <a:bodyPr/>
          <a:lstStyle/>
          <a:p>
            <a:fld id="{82AC959B-36DA-44CA-926B-D3617CCBB2A6}" type="slidenum">
              <a:rPr lang="zh-CN" altLang="en-US" smtClean="0"/>
              <a:t>54</a:t>
            </a:fld>
            <a:endParaRPr lang="zh-CN" altLang="en-US"/>
          </a:p>
        </p:txBody>
      </p:sp>
    </p:spTree>
    <p:extLst>
      <p:ext uri="{BB962C8B-B14F-4D97-AF65-F5344CB8AC3E}">
        <p14:creationId xmlns:p14="http://schemas.microsoft.com/office/powerpoint/2010/main" val="18471398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EAEAEA"/>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D42CA67-E86A-47B8-B116-8224E68C9478}"/>
              </a:ext>
            </a:extLst>
          </p:cNvPr>
          <p:cNvPicPr>
            <a:picLocks noChangeAspect="1"/>
          </p:cNvPicPr>
          <p:nvPr/>
        </p:nvPicPr>
        <p:blipFill>
          <a:blip r:embed="rId2"/>
          <a:stretch>
            <a:fillRect/>
          </a:stretch>
        </p:blipFill>
        <p:spPr>
          <a:xfrm>
            <a:off x="561931" y="1725057"/>
            <a:ext cx="5227773" cy="2979678"/>
          </a:xfrm>
          <a:prstGeom prst="rect">
            <a:avLst/>
          </a:prstGeom>
        </p:spPr>
      </p:pic>
      <p:pic>
        <p:nvPicPr>
          <p:cNvPr id="5" name="图片 4">
            <a:extLst>
              <a:ext uri="{FF2B5EF4-FFF2-40B4-BE49-F238E27FC236}">
                <a16:creationId xmlns:a16="http://schemas.microsoft.com/office/drawing/2014/main" id="{DC770C41-901A-42DB-8B2E-9091335C6CC3}"/>
              </a:ext>
            </a:extLst>
          </p:cNvPr>
          <p:cNvPicPr>
            <a:picLocks noChangeAspect="1"/>
          </p:cNvPicPr>
          <p:nvPr/>
        </p:nvPicPr>
        <p:blipFill>
          <a:blip r:embed="rId3"/>
          <a:stretch>
            <a:fillRect/>
          </a:stretch>
        </p:blipFill>
        <p:spPr>
          <a:xfrm>
            <a:off x="6535031" y="1725057"/>
            <a:ext cx="5372566" cy="3414056"/>
          </a:xfrm>
          <a:prstGeom prst="rect">
            <a:avLst/>
          </a:prstGeom>
        </p:spPr>
      </p:pic>
      <p:sp>
        <p:nvSpPr>
          <p:cNvPr id="6" name="灯片编号占位符 5">
            <a:extLst>
              <a:ext uri="{FF2B5EF4-FFF2-40B4-BE49-F238E27FC236}">
                <a16:creationId xmlns:a16="http://schemas.microsoft.com/office/drawing/2014/main" id="{7B2CBB06-448E-41B8-8B08-CD5682C365C7}"/>
              </a:ext>
            </a:extLst>
          </p:cNvPr>
          <p:cNvSpPr>
            <a:spLocks noGrp="1"/>
          </p:cNvSpPr>
          <p:nvPr>
            <p:ph type="sldNum" sz="quarter" idx="12"/>
          </p:nvPr>
        </p:nvSpPr>
        <p:spPr/>
        <p:txBody>
          <a:bodyPr/>
          <a:lstStyle/>
          <a:p>
            <a:fld id="{82AC959B-36DA-44CA-926B-D3617CCBB2A6}" type="slidenum">
              <a:rPr lang="zh-CN" altLang="en-US" smtClean="0"/>
              <a:t>55</a:t>
            </a:fld>
            <a:endParaRPr lang="zh-CN" altLang="en-US"/>
          </a:p>
        </p:txBody>
      </p:sp>
    </p:spTree>
    <p:extLst>
      <p:ext uri="{BB962C8B-B14F-4D97-AF65-F5344CB8AC3E}">
        <p14:creationId xmlns:p14="http://schemas.microsoft.com/office/powerpoint/2010/main" val="32658703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EAEAEA"/>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7E9F4E6-EC87-4813-BE14-46D8B931BEC4}"/>
              </a:ext>
            </a:extLst>
          </p:cNvPr>
          <p:cNvPicPr>
            <a:picLocks noChangeAspect="1"/>
          </p:cNvPicPr>
          <p:nvPr/>
        </p:nvPicPr>
        <p:blipFill>
          <a:blip r:embed="rId2"/>
          <a:stretch>
            <a:fillRect/>
          </a:stretch>
        </p:blipFill>
        <p:spPr>
          <a:xfrm>
            <a:off x="392932" y="129254"/>
            <a:ext cx="5418290" cy="3299746"/>
          </a:xfrm>
          <a:prstGeom prst="rect">
            <a:avLst/>
          </a:prstGeom>
        </p:spPr>
      </p:pic>
      <p:pic>
        <p:nvPicPr>
          <p:cNvPr id="4" name="图片 3">
            <a:extLst>
              <a:ext uri="{FF2B5EF4-FFF2-40B4-BE49-F238E27FC236}">
                <a16:creationId xmlns:a16="http://schemas.microsoft.com/office/drawing/2014/main" id="{9F35C7AA-CEDD-4792-BA15-53DB222E053B}"/>
              </a:ext>
            </a:extLst>
          </p:cNvPr>
          <p:cNvPicPr>
            <a:picLocks noChangeAspect="1"/>
          </p:cNvPicPr>
          <p:nvPr/>
        </p:nvPicPr>
        <p:blipFill>
          <a:blip r:embed="rId3"/>
          <a:stretch>
            <a:fillRect/>
          </a:stretch>
        </p:blipFill>
        <p:spPr>
          <a:xfrm>
            <a:off x="5923581" y="-33283"/>
            <a:ext cx="5326842" cy="3228076"/>
          </a:xfrm>
          <a:prstGeom prst="rect">
            <a:avLst/>
          </a:prstGeom>
        </p:spPr>
      </p:pic>
      <p:pic>
        <p:nvPicPr>
          <p:cNvPr id="5" name="图片 4">
            <a:extLst>
              <a:ext uri="{FF2B5EF4-FFF2-40B4-BE49-F238E27FC236}">
                <a16:creationId xmlns:a16="http://schemas.microsoft.com/office/drawing/2014/main" id="{D708C980-A3B5-47C4-B9F1-0B2B38717CAB}"/>
              </a:ext>
            </a:extLst>
          </p:cNvPr>
          <p:cNvPicPr>
            <a:picLocks noChangeAspect="1"/>
          </p:cNvPicPr>
          <p:nvPr/>
        </p:nvPicPr>
        <p:blipFill>
          <a:blip r:embed="rId4"/>
          <a:stretch>
            <a:fillRect/>
          </a:stretch>
        </p:blipFill>
        <p:spPr>
          <a:xfrm>
            <a:off x="840658" y="3735132"/>
            <a:ext cx="4252196" cy="2725919"/>
          </a:xfrm>
          <a:prstGeom prst="rect">
            <a:avLst/>
          </a:prstGeom>
        </p:spPr>
      </p:pic>
      <p:sp>
        <p:nvSpPr>
          <p:cNvPr id="7" name="灯片编号占位符 6">
            <a:extLst>
              <a:ext uri="{FF2B5EF4-FFF2-40B4-BE49-F238E27FC236}">
                <a16:creationId xmlns:a16="http://schemas.microsoft.com/office/drawing/2014/main" id="{172B9906-92DB-41B7-87A6-1CC50FA870BA}"/>
              </a:ext>
            </a:extLst>
          </p:cNvPr>
          <p:cNvSpPr>
            <a:spLocks noGrp="1"/>
          </p:cNvSpPr>
          <p:nvPr>
            <p:ph type="sldNum" sz="quarter" idx="12"/>
          </p:nvPr>
        </p:nvSpPr>
        <p:spPr/>
        <p:txBody>
          <a:bodyPr/>
          <a:lstStyle/>
          <a:p>
            <a:fld id="{82AC959B-36DA-44CA-926B-D3617CCBB2A6}" type="slidenum">
              <a:rPr lang="zh-CN" altLang="en-US" smtClean="0"/>
              <a:t>56</a:t>
            </a:fld>
            <a:endParaRPr lang="zh-CN" altLang="en-US"/>
          </a:p>
        </p:txBody>
      </p:sp>
      <p:pic>
        <p:nvPicPr>
          <p:cNvPr id="8" name="图片 7">
            <a:extLst>
              <a:ext uri="{FF2B5EF4-FFF2-40B4-BE49-F238E27FC236}">
                <a16:creationId xmlns:a16="http://schemas.microsoft.com/office/drawing/2014/main" id="{210055C2-B87A-41AB-BE88-0E0241E328A0}"/>
              </a:ext>
            </a:extLst>
          </p:cNvPr>
          <p:cNvPicPr>
            <a:picLocks noChangeAspect="1"/>
          </p:cNvPicPr>
          <p:nvPr/>
        </p:nvPicPr>
        <p:blipFill>
          <a:blip r:embed="rId5"/>
          <a:stretch>
            <a:fillRect/>
          </a:stretch>
        </p:blipFill>
        <p:spPr>
          <a:xfrm>
            <a:off x="6111050" y="3735132"/>
            <a:ext cx="5139373" cy="2670279"/>
          </a:xfrm>
          <a:prstGeom prst="rect">
            <a:avLst/>
          </a:prstGeom>
        </p:spPr>
      </p:pic>
    </p:spTree>
    <p:extLst>
      <p:ext uri="{BB962C8B-B14F-4D97-AF65-F5344CB8AC3E}">
        <p14:creationId xmlns:p14="http://schemas.microsoft.com/office/powerpoint/2010/main" val="35837698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16DC13E-260A-4E19-AA74-631A23596CBA}"/>
              </a:ext>
            </a:extLst>
          </p:cNvPr>
          <p:cNvSpPr>
            <a:spLocks noGrp="1"/>
          </p:cNvSpPr>
          <p:nvPr>
            <p:ph type="sldNum" sz="quarter" idx="12"/>
          </p:nvPr>
        </p:nvSpPr>
        <p:spPr/>
        <p:txBody>
          <a:bodyPr/>
          <a:lstStyle/>
          <a:p>
            <a:fld id="{82AC959B-36DA-44CA-926B-D3617CCBB2A6}" type="slidenum">
              <a:rPr lang="zh-CN" altLang="en-US" smtClean="0"/>
              <a:t>57</a:t>
            </a:fld>
            <a:endParaRPr lang="zh-CN" altLang="en-US"/>
          </a:p>
        </p:txBody>
      </p:sp>
      <p:pic>
        <p:nvPicPr>
          <p:cNvPr id="4" name="图片 3">
            <a:extLst>
              <a:ext uri="{FF2B5EF4-FFF2-40B4-BE49-F238E27FC236}">
                <a16:creationId xmlns:a16="http://schemas.microsoft.com/office/drawing/2014/main" id="{C16EE23F-78AF-42B5-8A86-135D9D243C7C}"/>
              </a:ext>
            </a:extLst>
          </p:cNvPr>
          <p:cNvPicPr>
            <a:picLocks noChangeAspect="1"/>
          </p:cNvPicPr>
          <p:nvPr/>
        </p:nvPicPr>
        <p:blipFill>
          <a:blip r:embed="rId2"/>
          <a:stretch>
            <a:fillRect/>
          </a:stretch>
        </p:blipFill>
        <p:spPr>
          <a:xfrm>
            <a:off x="2126041" y="926926"/>
            <a:ext cx="7750806" cy="4552602"/>
          </a:xfrm>
          <a:prstGeom prst="rect">
            <a:avLst/>
          </a:prstGeom>
        </p:spPr>
      </p:pic>
    </p:spTree>
    <p:extLst>
      <p:ext uri="{BB962C8B-B14F-4D97-AF65-F5344CB8AC3E}">
        <p14:creationId xmlns:p14="http://schemas.microsoft.com/office/powerpoint/2010/main" val="42829510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EAEAEA"/>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9CB25FA-A85B-497A-8E86-8962E4E4B5FC}"/>
              </a:ext>
            </a:extLst>
          </p:cNvPr>
          <p:cNvPicPr>
            <a:picLocks noChangeAspect="1"/>
          </p:cNvPicPr>
          <p:nvPr/>
        </p:nvPicPr>
        <p:blipFill>
          <a:blip r:embed="rId2"/>
          <a:stretch>
            <a:fillRect/>
          </a:stretch>
        </p:blipFill>
        <p:spPr>
          <a:xfrm>
            <a:off x="341721" y="1401400"/>
            <a:ext cx="9818626" cy="4608512"/>
          </a:xfrm>
          <a:prstGeom prst="rect">
            <a:avLst/>
          </a:prstGeom>
        </p:spPr>
      </p:pic>
      <p:pic>
        <p:nvPicPr>
          <p:cNvPr id="2" name="图片 1">
            <a:extLst>
              <a:ext uri="{FF2B5EF4-FFF2-40B4-BE49-F238E27FC236}">
                <a16:creationId xmlns:a16="http://schemas.microsoft.com/office/drawing/2014/main" id="{037CA767-08CF-440D-A899-EDB8604C3BCE}"/>
              </a:ext>
            </a:extLst>
          </p:cNvPr>
          <p:cNvPicPr>
            <a:picLocks noChangeAspect="1"/>
          </p:cNvPicPr>
          <p:nvPr/>
        </p:nvPicPr>
        <p:blipFill>
          <a:blip r:embed="rId3"/>
          <a:stretch>
            <a:fillRect/>
          </a:stretch>
        </p:blipFill>
        <p:spPr>
          <a:xfrm>
            <a:off x="1531954" y="424624"/>
            <a:ext cx="9507924" cy="4805584"/>
          </a:xfrm>
          <a:prstGeom prst="rect">
            <a:avLst/>
          </a:prstGeom>
        </p:spPr>
      </p:pic>
      <p:sp>
        <p:nvSpPr>
          <p:cNvPr id="4" name="灯片编号占位符 3">
            <a:extLst>
              <a:ext uri="{FF2B5EF4-FFF2-40B4-BE49-F238E27FC236}">
                <a16:creationId xmlns:a16="http://schemas.microsoft.com/office/drawing/2014/main" id="{7EEB15F8-C34B-4ADC-AAFA-C54EEF5298AA}"/>
              </a:ext>
            </a:extLst>
          </p:cNvPr>
          <p:cNvSpPr>
            <a:spLocks noGrp="1"/>
          </p:cNvSpPr>
          <p:nvPr>
            <p:ph type="sldNum" sz="quarter" idx="12"/>
          </p:nvPr>
        </p:nvSpPr>
        <p:spPr/>
        <p:txBody>
          <a:bodyPr/>
          <a:lstStyle/>
          <a:p>
            <a:fld id="{82AC959B-36DA-44CA-926B-D3617CCBB2A6}" type="slidenum">
              <a:rPr lang="zh-CN" altLang="en-US" smtClean="0"/>
              <a:t>58</a:t>
            </a:fld>
            <a:endParaRPr lang="zh-CN" altLang="en-US"/>
          </a:p>
        </p:txBody>
      </p:sp>
    </p:spTree>
    <p:extLst>
      <p:ext uri="{BB962C8B-B14F-4D97-AF65-F5344CB8AC3E}">
        <p14:creationId xmlns:p14="http://schemas.microsoft.com/office/powerpoint/2010/main" val="1367625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îṥļîḑé-文本框 19">
            <a:extLst>
              <a:ext uri="{FF2B5EF4-FFF2-40B4-BE49-F238E27FC236}">
                <a16:creationId xmlns:a16="http://schemas.microsoft.com/office/drawing/2014/main" id="{92215094-0CCB-4B9F-B98A-47239D75CE6C}"/>
              </a:ext>
            </a:extLst>
          </p:cNvPr>
          <p:cNvSpPr txBox="1"/>
          <p:nvPr/>
        </p:nvSpPr>
        <p:spPr>
          <a:xfrm>
            <a:off x="2003323" y="1220663"/>
            <a:ext cx="8763000" cy="889471"/>
          </a:xfrm>
          <a:prstGeom prst="rect">
            <a:avLst/>
          </a:prstGeom>
          <a:noFill/>
        </p:spPr>
        <p:txBody>
          <a:bodyPr wrap="square" lIns="0" tIns="0" rIns="0" bIns="0" anchor="ctr">
            <a:noAutofit/>
          </a:bodyPr>
          <a:lstStyle/>
          <a:p>
            <a:pPr marL="285750" indent="-285750" defTabSz="914378">
              <a:lnSpc>
                <a:spcPct val="150000"/>
              </a:lnSpc>
              <a:spcBef>
                <a:spcPct val="0"/>
              </a:spcBef>
              <a:buFont typeface="Wingdings" panose="05000000000000000000" pitchFamily="2" charset="2"/>
              <a:buChar char="u"/>
              <a:defRPr/>
            </a:pPr>
            <a:r>
              <a:rPr lang="zh-CN" altLang="en-US" sz="1400" dirty="0">
                <a:cs typeface="+mn-ea"/>
                <a:sym typeface="+mn-lt"/>
              </a:rPr>
              <a:t>捕捉到隐藏在文本内容中的语言学规则和共识，如词语含义、语法结构、语义角色等</a:t>
            </a:r>
            <a:endParaRPr lang="en-US" altLang="zh-CN" sz="1400" dirty="0">
              <a:cs typeface="+mn-ea"/>
              <a:sym typeface="+mn-lt"/>
            </a:endParaRPr>
          </a:p>
          <a:p>
            <a:pPr marL="285750" indent="-285750">
              <a:lnSpc>
                <a:spcPct val="150000"/>
              </a:lnSpc>
              <a:buFont typeface="Wingdings" panose="05000000000000000000" pitchFamily="2" charset="2"/>
              <a:buChar char="u"/>
            </a:pPr>
            <a:r>
              <a:rPr lang="zh-CN" altLang="en-US" sz="1400" dirty="0">
                <a:cs typeface="+mn-ea"/>
              </a:rPr>
              <a:t>用低维实值向量来描述文本的意义，向量的每一个维度都没有对应的意义，而整体则代表一个具体的概念。</a:t>
            </a:r>
          </a:p>
        </p:txBody>
      </p:sp>
      <p:sp>
        <p:nvSpPr>
          <p:cNvPr id="5" name="îṥļîḑé-Rectangle 19">
            <a:extLst>
              <a:ext uri="{FF2B5EF4-FFF2-40B4-BE49-F238E27FC236}">
                <a16:creationId xmlns:a16="http://schemas.microsoft.com/office/drawing/2014/main" id="{81F5D626-E2B1-4D4F-829E-C9B663500A04}"/>
              </a:ext>
            </a:extLst>
          </p:cNvPr>
          <p:cNvSpPr/>
          <p:nvPr/>
        </p:nvSpPr>
        <p:spPr>
          <a:xfrm>
            <a:off x="4831294" y="810827"/>
            <a:ext cx="1536162" cy="365257"/>
          </a:xfrm>
          <a:prstGeom prst="rect">
            <a:avLst/>
          </a:prstGeom>
          <a:noFill/>
        </p:spPr>
        <p:txBody>
          <a:bodyPr wrap="none" lIns="0" tIns="0" rIns="0" bIns="0" anchor="ctr">
            <a:noAutofit/>
          </a:bodyPr>
          <a:lstStyle/>
          <a:p>
            <a:pPr lvl="0" defTabSz="914378">
              <a:spcBef>
                <a:spcPct val="0"/>
              </a:spcBef>
              <a:defRPr/>
            </a:pPr>
            <a:r>
              <a:rPr lang="zh-CN" altLang="en-US" sz="3200" b="1" dirty="0">
                <a:solidFill>
                  <a:schemeClr val="accent4"/>
                </a:solidFill>
              </a:rPr>
              <a:t>语言表示学习</a:t>
            </a:r>
          </a:p>
        </p:txBody>
      </p:sp>
      <p:cxnSp>
        <p:nvCxnSpPr>
          <p:cNvPr id="6" name="直接连接符 5">
            <a:extLst>
              <a:ext uri="{FF2B5EF4-FFF2-40B4-BE49-F238E27FC236}">
                <a16:creationId xmlns:a16="http://schemas.microsoft.com/office/drawing/2014/main" id="{12121D8B-2DCE-46F5-B5E1-7340C9C35ECD}"/>
              </a:ext>
            </a:extLst>
          </p:cNvPr>
          <p:cNvCxnSpPr/>
          <p:nvPr/>
        </p:nvCxnSpPr>
        <p:spPr>
          <a:xfrm>
            <a:off x="6095999" y="2536723"/>
            <a:ext cx="0" cy="3465871"/>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C89C452-2B15-442C-9BBC-94A3B4FCCADB}"/>
              </a:ext>
            </a:extLst>
          </p:cNvPr>
          <p:cNvSpPr txBox="1"/>
          <p:nvPr/>
        </p:nvSpPr>
        <p:spPr>
          <a:xfrm>
            <a:off x="6003667" y="2475391"/>
            <a:ext cx="461665" cy="4321277"/>
          </a:xfrm>
          <a:prstGeom prst="rect">
            <a:avLst/>
          </a:prstGeom>
          <a:noFill/>
        </p:spPr>
        <p:txBody>
          <a:bodyPr vert="eaVert" wrap="square" rtlCol="0">
            <a:spAutoFit/>
          </a:bodyPr>
          <a:lstStyle/>
          <a:p>
            <a:r>
              <a:rPr lang="zh-CN" altLang="en-US" dirty="0">
                <a:solidFill>
                  <a:schemeClr val="accent4">
                    <a:lumMod val="75000"/>
                  </a:schemeClr>
                </a:solidFill>
              </a:rPr>
              <a:t>是否根据它出现的上下文动态变化</a:t>
            </a:r>
          </a:p>
        </p:txBody>
      </p:sp>
      <p:sp>
        <p:nvSpPr>
          <p:cNvPr id="8" name="矩形 7">
            <a:extLst>
              <a:ext uri="{FF2B5EF4-FFF2-40B4-BE49-F238E27FC236}">
                <a16:creationId xmlns:a16="http://schemas.microsoft.com/office/drawing/2014/main" id="{47928A6F-221E-40C0-BF48-DA1FBE67E5EF}"/>
              </a:ext>
            </a:extLst>
          </p:cNvPr>
          <p:cNvSpPr/>
          <p:nvPr/>
        </p:nvSpPr>
        <p:spPr>
          <a:xfrm>
            <a:off x="2003323" y="2475391"/>
            <a:ext cx="3166251" cy="369332"/>
          </a:xfrm>
          <a:prstGeom prst="rect">
            <a:avLst/>
          </a:prstGeom>
        </p:spPr>
        <p:txBody>
          <a:bodyPr wrap="none">
            <a:spAutoFit/>
          </a:bodyPr>
          <a:lstStyle/>
          <a:p>
            <a:r>
              <a:rPr lang="en-US" altLang="zh-CN" b="1" dirty="0">
                <a:solidFill>
                  <a:srgbClr val="715370"/>
                </a:solidFill>
              </a:rPr>
              <a:t>Non-contextual Embeddings</a:t>
            </a:r>
            <a:endParaRPr lang="zh-CN" altLang="en-US" b="1" dirty="0">
              <a:solidFill>
                <a:srgbClr val="715370"/>
              </a:solidFill>
            </a:endParaRPr>
          </a:p>
        </p:txBody>
      </p:sp>
      <p:sp>
        <p:nvSpPr>
          <p:cNvPr id="9" name="矩形 8">
            <a:extLst>
              <a:ext uri="{FF2B5EF4-FFF2-40B4-BE49-F238E27FC236}">
                <a16:creationId xmlns:a16="http://schemas.microsoft.com/office/drawing/2014/main" id="{95CD3975-E039-41E9-B976-CFFCBF82FA79}"/>
              </a:ext>
            </a:extLst>
          </p:cNvPr>
          <p:cNvSpPr/>
          <p:nvPr/>
        </p:nvSpPr>
        <p:spPr>
          <a:xfrm>
            <a:off x="7022426" y="2475391"/>
            <a:ext cx="2662908" cy="369332"/>
          </a:xfrm>
          <a:prstGeom prst="rect">
            <a:avLst/>
          </a:prstGeom>
        </p:spPr>
        <p:txBody>
          <a:bodyPr wrap="none">
            <a:spAutoFit/>
          </a:bodyPr>
          <a:lstStyle/>
          <a:p>
            <a:r>
              <a:rPr lang="en-US" altLang="zh-CN" b="1" dirty="0">
                <a:solidFill>
                  <a:srgbClr val="715370"/>
                </a:solidFill>
              </a:rPr>
              <a:t>Contextual Embeddings</a:t>
            </a:r>
            <a:endParaRPr lang="zh-CN" altLang="en-US" b="1" dirty="0">
              <a:solidFill>
                <a:srgbClr val="715370"/>
              </a:solidFill>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24FCD47-C150-489E-9229-F7B7267A06E8}"/>
                  </a:ext>
                </a:extLst>
              </p:cNvPr>
              <p:cNvSpPr txBox="1"/>
              <p:nvPr/>
            </p:nvSpPr>
            <p:spPr>
              <a:xfrm>
                <a:off x="7132705" y="3071480"/>
                <a:ext cx="3269613" cy="276999"/>
              </a:xfrm>
              <a:prstGeom prst="rect">
                <a:avLst/>
              </a:prstGeom>
              <a:noFill/>
            </p:spPr>
            <p:txBody>
              <a:bodyPr wrap="none" lIns="0" tIns="0" rIns="0" bIns="0"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Sub>
                    <m:r>
                      <a:rPr lang="en-US" altLang="zh-CN" b="0" i="0" smtClean="0">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𝑒𝑛𝑐</m:t>
                        </m:r>
                      </m:sub>
                    </m:sSub>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a14:m>
                <a:r>
                  <a:rPr lang="en-US" altLang="zh-CN" dirty="0"/>
                  <a:t>)</a:t>
                </a:r>
                <a:endParaRPr lang="zh-CN" altLang="en-US" dirty="0"/>
              </a:p>
            </p:txBody>
          </p:sp>
        </mc:Choice>
        <mc:Fallback xmlns="">
          <p:sp>
            <p:nvSpPr>
              <p:cNvPr id="10" name="文本框 9">
                <a:extLst>
                  <a:ext uri="{FF2B5EF4-FFF2-40B4-BE49-F238E27FC236}">
                    <a16:creationId xmlns:a16="http://schemas.microsoft.com/office/drawing/2014/main" id="{424FCD47-C150-489E-9229-F7B7267A06E8}"/>
                  </a:ext>
                </a:extLst>
              </p:cNvPr>
              <p:cNvSpPr txBox="1">
                <a:spLocks noRot="1" noChangeAspect="1" noMove="1" noResize="1" noEditPoints="1" noAdjustHandles="1" noChangeArrowheads="1" noChangeShapeType="1" noTextEdit="1"/>
              </p:cNvSpPr>
              <p:nvPr/>
            </p:nvSpPr>
            <p:spPr>
              <a:xfrm>
                <a:off x="7132705" y="3071480"/>
                <a:ext cx="3269613" cy="276999"/>
              </a:xfrm>
              <a:prstGeom prst="rect">
                <a:avLst/>
              </a:prstGeom>
              <a:blipFill>
                <a:blip r:embed="rId4"/>
                <a:stretch>
                  <a:fillRect l="-3358" t="-28889" r="-3731" b="-51111"/>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D0CA997F-61F3-46BC-8D64-A8899D6F7916}"/>
              </a:ext>
            </a:extLst>
          </p:cNvPr>
          <p:cNvSpPr txBox="1"/>
          <p:nvPr/>
        </p:nvSpPr>
        <p:spPr>
          <a:xfrm>
            <a:off x="2003323" y="2844723"/>
            <a:ext cx="3413919" cy="2508957"/>
          </a:xfrm>
          <a:prstGeom prst="rect">
            <a:avLst/>
          </a:prstGeom>
          <a:noFill/>
        </p:spPr>
        <p:txBody>
          <a:bodyPr wrap="square" rtlCol="0">
            <a:spAutoFit/>
          </a:bodyPr>
          <a:lstStyle/>
          <a:p>
            <a:pPr>
              <a:lnSpc>
                <a:spcPct val="150000"/>
              </a:lnSpc>
            </a:pPr>
            <a:r>
              <a:rPr lang="zh-CN" altLang="en-US" sz="1400" dirty="0"/>
              <a:t>将离散的语言学符号投射到分布式的向量空间。</a:t>
            </a:r>
            <a:endParaRPr lang="en-US" altLang="zh-CN" sz="1400" dirty="0"/>
          </a:p>
          <a:p>
            <a:pPr>
              <a:lnSpc>
                <a:spcPct val="150000"/>
              </a:lnSpc>
            </a:pPr>
            <a:endParaRPr lang="en-US" altLang="zh-CN" b="1" dirty="0"/>
          </a:p>
          <a:p>
            <a:pPr>
              <a:lnSpc>
                <a:spcPct val="150000"/>
              </a:lnSpc>
            </a:pPr>
            <a:r>
              <a:rPr lang="zh-CN" altLang="en-US" b="1" dirty="0"/>
              <a:t>问题：</a:t>
            </a:r>
            <a:endParaRPr lang="en-US" altLang="zh-CN" b="1" dirty="0"/>
          </a:p>
          <a:p>
            <a:pPr lvl="1">
              <a:lnSpc>
                <a:spcPct val="150000"/>
              </a:lnSpc>
            </a:pPr>
            <a:r>
              <a:rPr lang="en-US" altLang="zh-CN" sz="1400" dirty="0"/>
              <a:t>1</a:t>
            </a:r>
            <a:r>
              <a:rPr lang="zh-CN" altLang="en-US" sz="1400" dirty="0"/>
              <a:t>） 词向量是“静态”的，不受上下文影响，不能很好地建模多义词；</a:t>
            </a:r>
            <a:endParaRPr lang="en-US" altLang="zh-CN" sz="1400" dirty="0"/>
          </a:p>
          <a:p>
            <a:pPr lvl="1">
              <a:lnSpc>
                <a:spcPct val="150000"/>
              </a:lnSpc>
            </a:pPr>
            <a:r>
              <a:rPr lang="en-US" altLang="zh-CN" sz="1400" dirty="0"/>
              <a:t>2</a:t>
            </a:r>
            <a:r>
              <a:rPr lang="zh-CN" altLang="en-US" sz="1400" dirty="0"/>
              <a:t>） 词汇表溢出问题</a:t>
            </a:r>
          </a:p>
        </p:txBody>
      </p:sp>
      <p:pic>
        <p:nvPicPr>
          <p:cNvPr id="12" name="图片 11">
            <a:extLst>
              <a:ext uri="{FF2B5EF4-FFF2-40B4-BE49-F238E27FC236}">
                <a16:creationId xmlns:a16="http://schemas.microsoft.com/office/drawing/2014/main" id="{F4830B69-CEE7-455F-A3AC-A1FC6DE9A245}"/>
              </a:ext>
            </a:extLst>
          </p:cNvPr>
          <p:cNvPicPr>
            <a:picLocks noChangeAspect="1"/>
          </p:cNvPicPr>
          <p:nvPr/>
        </p:nvPicPr>
        <p:blipFill>
          <a:blip r:embed="rId5"/>
          <a:stretch>
            <a:fillRect/>
          </a:stretch>
        </p:blipFill>
        <p:spPr>
          <a:xfrm>
            <a:off x="7107830" y="3845825"/>
            <a:ext cx="3361422" cy="1503350"/>
          </a:xfrm>
          <a:prstGeom prst="rect">
            <a:avLst/>
          </a:prstGeom>
        </p:spPr>
      </p:pic>
      <p:sp>
        <p:nvSpPr>
          <p:cNvPr id="13" name="灯片编号占位符 12">
            <a:extLst>
              <a:ext uri="{FF2B5EF4-FFF2-40B4-BE49-F238E27FC236}">
                <a16:creationId xmlns:a16="http://schemas.microsoft.com/office/drawing/2014/main" id="{2E89898F-430D-4387-BC7F-77DDEE4E1232}"/>
              </a:ext>
            </a:extLst>
          </p:cNvPr>
          <p:cNvSpPr>
            <a:spLocks noGrp="1"/>
          </p:cNvSpPr>
          <p:nvPr>
            <p:ph type="sldNum" sz="quarter" idx="12"/>
          </p:nvPr>
        </p:nvSpPr>
        <p:spPr/>
        <p:txBody>
          <a:bodyPr/>
          <a:lstStyle/>
          <a:p>
            <a:fld id="{82AC959B-36DA-44CA-926B-D3617CCBB2A6}" type="slidenum">
              <a:rPr lang="zh-CN" altLang="en-US" smtClean="0"/>
              <a:t>6</a:t>
            </a:fld>
            <a:endParaRPr lang="zh-CN" altLang="en-US"/>
          </a:p>
        </p:txBody>
      </p:sp>
      <p:sp>
        <p:nvSpPr>
          <p:cNvPr id="16" name="文本框 15">
            <a:extLst>
              <a:ext uri="{FF2B5EF4-FFF2-40B4-BE49-F238E27FC236}">
                <a16:creationId xmlns:a16="http://schemas.microsoft.com/office/drawing/2014/main" id="{D860410D-EE47-4062-BD0F-5C57525EBDCB}"/>
              </a:ext>
            </a:extLst>
          </p:cNvPr>
          <p:cNvSpPr txBox="1"/>
          <p:nvPr/>
        </p:nvSpPr>
        <p:spPr>
          <a:xfrm>
            <a:off x="1181528" y="254295"/>
            <a:ext cx="7299532" cy="584775"/>
          </a:xfrm>
          <a:prstGeom prst="rect">
            <a:avLst/>
          </a:prstGeom>
          <a:noFill/>
        </p:spPr>
        <p:txBody>
          <a:bodyPr wrap="square" rtlCol="0">
            <a:spAutoFit/>
          </a:bodyPr>
          <a:lstStyle/>
          <a:p>
            <a:r>
              <a:rPr lang="en-US" altLang="zh-CN" sz="3200" spc="600" dirty="0">
                <a:cs typeface="+mn-ea"/>
                <a:sym typeface="+mn-lt"/>
              </a:rPr>
              <a:t>Background</a:t>
            </a:r>
            <a:endParaRPr lang="zh-CN" altLang="en-US" sz="3200" spc="600" dirty="0">
              <a:cs typeface="+mn-ea"/>
              <a:sym typeface="+mn-lt"/>
            </a:endParaRPr>
          </a:p>
        </p:txBody>
      </p:sp>
      <p:sp>
        <p:nvSpPr>
          <p:cNvPr id="17" name="矩形 16">
            <a:extLst>
              <a:ext uri="{FF2B5EF4-FFF2-40B4-BE49-F238E27FC236}">
                <a16:creationId xmlns:a16="http://schemas.microsoft.com/office/drawing/2014/main" id="{7A1CF2D3-447D-4F6C-BAF4-8A86BE125B62}"/>
              </a:ext>
            </a:extLst>
          </p:cNvPr>
          <p:cNvSpPr/>
          <p:nvPr/>
        </p:nvSpPr>
        <p:spPr>
          <a:xfrm>
            <a:off x="2003323" y="3540744"/>
            <a:ext cx="4193509" cy="461665"/>
          </a:xfrm>
          <a:prstGeom prst="rect">
            <a:avLst/>
          </a:prstGeom>
        </p:spPr>
        <p:txBody>
          <a:bodyPr wrap="square">
            <a:spAutoFit/>
          </a:bodyPr>
          <a:lstStyle/>
          <a:p>
            <a:r>
              <a:rPr lang="en-US" altLang="zh-CN" sz="1200" dirty="0" err="1">
                <a:solidFill>
                  <a:schemeClr val="bg1">
                    <a:lumMod val="50000"/>
                  </a:schemeClr>
                </a:solidFill>
              </a:rPr>
              <a:t>vec</a:t>
            </a:r>
            <a:r>
              <a:rPr lang="en-US" altLang="zh-CN" sz="1200" dirty="0">
                <a:solidFill>
                  <a:schemeClr val="bg1">
                    <a:lumMod val="50000"/>
                  </a:schemeClr>
                </a:solidFill>
              </a:rPr>
              <a:t>(“China”) -</a:t>
            </a:r>
            <a:r>
              <a:rPr lang="zh-CN" altLang="en-US" sz="1200" dirty="0">
                <a:solidFill>
                  <a:schemeClr val="bg1">
                    <a:lumMod val="50000"/>
                  </a:schemeClr>
                </a:solidFill>
              </a:rPr>
              <a:t> </a:t>
            </a:r>
            <a:r>
              <a:rPr lang="en-US" altLang="zh-CN" sz="1200" dirty="0" err="1">
                <a:solidFill>
                  <a:schemeClr val="bg1">
                    <a:lumMod val="50000"/>
                  </a:schemeClr>
                </a:solidFill>
              </a:rPr>
              <a:t>vec</a:t>
            </a:r>
            <a:r>
              <a:rPr lang="en-US" altLang="zh-CN" sz="1200" dirty="0">
                <a:solidFill>
                  <a:schemeClr val="bg1">
                    <a:lumMod val="50000"/>
                  </a:schemeClr>
                </a:solidFill>
              </a:rPr>
              <a:t>(“Beijing”) </a:t>
            </a:r>
            <a:r>
              <a:rPr lang="zh-CN" altLang="en-US" sz="1200" dirty="0">
                <a:solidFill>
                  <a:schemeClr val="bg1">
                    <a:lumMod val="50000"/>
                  </a:schemeClr>
                </a:solidFill>
              </a:rPr>
              <a:t>≈</a:t>
            </a:r>
            <a:r>
              <a:rPr lang="en-US" altLang="zh-CN" sz="1200" dirty="0">
                <a:solidFill>
                  <a:schemeClr val="bg1">
                    <a:lumMod val="50000"/>
                  </a:schemeClr>
                </a:solidFill>
              </a:rPr>
              <a:t> </a:t>
            </a:r>
            <a:r>
              <a:rPr lang="en-US" altLang="zh-CN" sz="1200" dirty="0" err="1">
                <a:solidFill>
                  <a:schemeClr val="bg1">
                    <a:lumMod val="50000"/>
                  </a:schemeClr>
                </a:solidFill>
              </a:rPr>
              <a:t>vec</a:t>
            </a:r>
            <a:r>
              <a:rPr lang="en-US" altLang="zh-CN" sz="1200" dirty="0">
                <a:solidFill>
                  <a:schemeClr val="bg1">
                    <a:lumMod val="50000"/>
                  </a:schemeClr>
                </a:solidFill>
              </a:rPr>
              <a:t>(“Japan”) -</a:t>
            </a:r>
            <a:r>
              <a:rPr lang="en-US" altLang="zh-CN" sz="1200" dirty="0" err="1">
                <a:solidFill>
                  <a:schemeClr val="bg1">
                    <a:lumMod val="50000"/>
                  </a:schemeClr>
                </a:solidFill>
              </a:rPr>
              <a:t>vec</a:t>
            </a:r>
            <a:r>
              <a:rPr lang="en-US" altLang="zh-CN" sz="1200" dirty="0">
                <a:solidFill>
                  <a:schemeClr val="bg1">
                    <a:lumMod val="50000"/>
                  </a:schemeClr>
                </a:solidFill>
              </a:rPr>
              <a:t>(“Tokyo”).</a:t>
            </a:r>
          </a:p>
          <a:p>
            <a:r>
              <a:rPr lang="en-US" altLang="zh-CN" sz="1200" dirty="0" err="1">
                <a:solidFill>
                  <a:schemeClr val="bg1">
                    <a:lumMod val="50000"/>
                  </a:schemeClr>
                </a:solidFill>
              </a:rPr>
              <a:t>vec</a:t>
            </a:r>
            <a:r>
              <a:rPr lang="en-US" altLang="zh-CN" sz="1200" dirty="0">
                <a:solidFill>
                  <a:schemeClr val="bg1">
                    <a:lumMod val="50000"/>
                  </a:schemeClr>
                </a:solidFill>
              </a:rPr>
              <a:t>(“Germany”) + </a:t>
            </a:r>
            <a:r>
              <a:rPr lang="en-US" altLang="zh-CN" sz="1200" dirty="0" err="1">
                <a:solidFill>
                  <a:schemeClr val="bg1">
                    <a:lumMod val="50000"/>
                  </a:schemeClr>
                </a:solidFill>
              </a:rPr>
              <a:t>vec</a:t>
            </a:r>
            <a:r>
              <a:rPr lang="en-US" altLang="zh-CN" sz="1200" dirty="0">
                <a:solidFill>
                  <a:schemeClr val="bg1">
                    <a:lumMod val="50000"/>
                  </a:schemeClr>
                </a:solidFill>
              </a:rPr>
              <a:t>(“capital”)</a:t>
            </a:r>
            <a:r>
              <a:rPr lang="zh-CN" altLang="en-US" sz="1200" dirty="0">
                <a:solidFill>
                  <a:schemeClr val="bg1">
                    <a:lumMod val="50000"/>
                  </a:schemeClr>
                </a:solidFill>
              </a:rPr>
              <a:t>≈</a:t>
            </a:r>
            <a:r>
              <a:rPr lang="en-US" altLang="zh-CN" sz="1200" dirty="0" err="1">
                <a:solidFill>
                  <a:schemeClr val="bg1">
                    <a:lumMod val="50000"/>
                  </a:schemeClr>
                </a:solidFill>
              </a:rPr>
              <a:t>vec</a:t>
            </a:r>
            <a:r>
              <a:rPr lang="en-US" altLang="zh-CN" sz="1200" dirty="0">
                <a:solidFill>
                  <a:schemeClr val="bg1">
                    <a:lumMod val="50000"/>
                  </a:schemeClr>
                </a:solidFill>
              </a:rPr>
              <a:t>(“Berlin”)</a:t>
            </a:r>
          </a:p>
        </p:txBody>
      </p:sp>
    </p:spTree>
    <p:extLst>
      <p:ext uri="{BB962C8B-B14F-4D97-AF65-F5344CB8AC3E}">
        <p14:creationId xmlns:p14="http://schemas.microsoft.com/office/powerpoint/2010/main" val="4044294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îṥļîḑé-文本框 16">
            <a:extLst>
              <a:ext uri="{FF2B5EF4-FFF2-40B4-BE49-F238E27FC236}">
                <a16:creationId xmlns:a16="http://schemas.microsoft.com/office/drawing/2014/main" id="{AF0E9149-065A-4966-B318-925AD3CCEE9A}"/>
              </a:ext>
            </a:extLst>
          </p:cNvPr>
          <p:cNvSpPr txBox="1"/>
          <p:nvPr/>
        </p:nvSpPr>
        <p:spPr>
          <a:xfrm>
            <a:off x="1191577" y="4106287"/>
            <a:ext cx="3221399" cy="2161778"/>
          </a:xfrm>
          <a:prstGeom prst="rect">
            <a:avLst/>
          </a:prstGeom>
          <a:noFill/>
        </p:spPr>
        <p:txBody>
          <a:bodyPr wrap="square" lIns="0" tIns="0" rIns="0" bIns="0" anchor="ctr">
            <a:noAutofit/>
          </a:bodyPr>
          <a:lstStyle/>
          <a:p>
            <a:pPr algn="ctr" defTabSz="914378">
              <a:lnSpc>
                <a:spcPct val="120000"/>
              </a:lnSpc>
              <a:spcBef>
                <a:spcPct val="0"/>
              </a:spcBef>
              <a:defRPr/>
            </a:pPr>
            <a:r>
              <a:rPr lang="zh-CN" altLang="en-US" sz="1600" b="1" dirty="0">
                <a:cs typeface="+mn-ea"/>
                <a:sym typeface="+mn-lt"/>
              </a:rPr>
              <a:t>卷积模型</a:t>
            </a:r>
            <a:endParaRPr lang="en-US" altLang="zh-CN" sz="1600" b="1" dirty="0">
              <a:cs typeface="+mn-ea"/>
              <a:sym typeface="+mn-lt"/>
            </a:endParaRPr>
          </a:p>
          <a:p>
            <a:pPr algn="ctr" defTabSz="914378">
              <a:lnSpc>
                <a:spcPct val="120000"/>
              </a:lnSpc>
              <a:spcBef>
                <a:spcPct val="0"/>
              </a:spcBef>
              <a:defRPr/>
            </a:pPr>
            <a:endParaRPr lang="en-US" altLang="zh-CN" sz="1600" b="1" dirty="0">
              <a:cs typeface="+mn-ea"/>
              <a:sym typeface="+mn-lt"/>
            </a:endParaRPr>
          </a:p>
          <a:p>
            <a:pPr marL="285750" indent="-285750" defTabSz="914378">
              <a:lnSpc>
                <a:spcPct val="120000"/>
              </a:lnSpc>
              <a:spcBef>
                <a:spcPct val="0"/>
              </a:spcBef>
              <a:buFont typeface="Wingdings" panose="05000000000000000000" pitchFamily="2" charset="2"/>
              <a:buChar char="l"/>
              <a:defRPr/>
            </a:pPr>
            <a:r>
              <a:rPr lang="zh-CN" altLang="en-US" sz="1400" dirty="0"/>
              <a:t>卷积运算将相邻词的局部信息聚合起来</a:t>
            </a:r>
            <a:endParaRPr lang="en-US" altLang="zh-CN" sz="1400" dirty="0"/>
          </a:p>
          <a:p>
            <a:pPr marL="285750" indent="-285750" defTabSz="914378">
              <a:lnSpc>
                <a:spcPct val="120000"/>
              </a:lnSpc>
              <a:spcBef>
                <a:spcPct val="0"/>
              </a:spcBef>
              <a:buFont typeface="Wingdings" panose="05000000000000000000" pitchFamily="2" charset="2"/>
              <a:buChar char="l"/>
              <a:defRPr/>
            </a:pPr>
            <a:r>
              <a:rPr lang="zh-CN" altLang="en-US" sz="1400" dirty="0"/>
              <a:t>易于训练</a:t>
            </a:r>
            <a:endParaRPr lang="en-US" altLang="zh-CN" sz="1400" dirty="0"/>
          </a:p>
          <a:p>
            <a:pPr marL="285750" indent="-285750" defTabSz="914378">
              <a:lnSpc>
                <a:spcPct val="120000"/>
              </a:lnSpc>
              <a:spcBef>
                <a:spcPct val="0"/>
              </a:spcBef>
              <a:buFont typeface="Wingdings" panose="05000000000000000000" pitchFamily="2" charset="2"/>
              <a:buChar char="l"/>
              <a:defRPr/>
            </a:pPr>
            <a:r>
              <a:rPr lang="zh-CN" altLang="en-US" sz="1400" dirty="0"/>
              <a:t>能够捕获局部上下文信息</a:t>
            </a:r>
            <a:endParaRPr lang="en-US" altLang="zh-CN" sz="1400" dirty="0"/>
          </a:p>
          <a:p>
            <a:pPr defTabSz="914378">
              <a:lnSpc>
                <a:spcPct val="120000"/>
              </a:lnSpc>
              <a:spcBef>
                <a:spcPct val="0"/>
              </a:spcBef>
              <a:defRPr/>
            </a:pPr>
            <a:endParaRPr lang="en-US" altLang="zh-CN" sz="1400" dirty="0"/>
          </a:p>
          <a:p>
            <a:pPr defTabSz="914378">
              <a:lnSpc>
                <a:spcPct val="120000"/>
              </a:lnSpc>
              <a:spcBef>
                <a:spcPct val="0"/>
              </a:spcBef>
              <a:defRPr/>
            </a:pPr>
            <a:endParaRPr lang="zh-CN" altLang="en-US" sz="1400" dirty="0"/>
          </a:p>
        </p:txBody>
      </p:sp>
      <p:sp>
        <p:nvSpPr>
          <p:cNvPr id="7" name="îṥļîḑé-Rectangle 21">
            <a:extLst>
              <a:ext uri="{FF2B5EF4-FFF2-40B4-BE49-F238E27FC236}">
                <a16:creationId xmlns:a16="http://schemas.microsoft.com/office/drawing/2014/main" id="{82E7C421-1BBB-4349-B557-43F8D93AB473}"/>
              </a:ext>
            </a:extLst>
          </p:cNvPr>
          <p:cNvSpPr/>
          <p:nvPr/>
        </p:nvSpPr>
        <p:spPr>
          <a:xfrm>
            <a:off x="4841343" y="966176"/>
            <a:ext cx="1761309" cy="411557"/>
          </a:xfrm>
          <a:prstGeom prst="rect">
            <a:avLst/>
          </a:prstGeom>
          <a:noFill/>
        </p:spPr>
        <p:txBody>
          <a:bodyPr wrap="none" lIns="0" tIns="0" rIns="0" bIns="0" anchor="ctr">
            <a:noAutofit/>
          </a:bodyPr>
          <a:lstStyle/>
          <a:p>
            <a:pPr lvl="0" defTabSz="914378">
              <a:spcBef>
                <a:spcPct val="0"/>
              </a:spcBef>
              <a:defRPr/>
            </a:pPr>
            <a:r>
              <a:rPr lang="zh-CN" altLang="en-US" sz="3200" b="1" dirty="0">
                <a:solidFill>
                  <a:schemeClr val="accent3"/>
                </a:solidFill>
              </a:rPr>
              <a:t>上下文编码器</a:t>
            </a:r>
          </a:p>
        </p:txBody>
      </p:sp>
      <p:pic>
        <p:nvPicPr>
          <p:cNvPr id="9" name="图片 8">
            <a:extLst>
              <a:ext uri="{FF2B5EF4-FFF2-40B4-BE49-F238E27FC236}">
                <a16:creationId xmlns:a16="http://schemas.microsoft.com/office/drawing/2014/main" id="{083D2222-1AB7-46A4-A4FC-386EFAD9E08D}"/>
              </a:ext>
            </a:extLst>
          </p:cNvPr>
          <p:cNvPicPr>
            <a:picLocks noChangeAspect="1"/>
          </p:cNvPicPr>
          <p:nvPr/>
        </p:nvPicPr>
        <p:blipFill>
          <a:blip r:embed="rId4"/>
          <a:stretch>
            <a:fillRect/>
          </a:stretch>
        </p:blipFill>
        <p:spPr>
          <a:xfrm>
            <a:off x="1260602" y="1769885"/>
            <a:ext cx="9802248" cy="1963655"/>
          </a:xfrm>
          <a:prstGeom prst="rect">
            <a:avLst/>
          </a:prstGeom>
        </p:spPr>
      </p:pic>
      <p:sp>
        <p:nvSpPr>
          <p:cNvPr id="11" name="îṥļîḑé-文本框 16">
            <a:extLst>
              <a:ext uri="{FF2B5EF4-FFF2-40B4-BE49-F238E27FC236}">
                <a16:creationId xmlns:a16="http://schemas.microsoft.com/office/drawing/2014/main" id="{1D7CF327-6406-41CE-8F84-ED75989EA57B}"/>
              </a:ext>
            </a:extLst>
          </p:cNvPr>
          <p:cNvSpPr txBox="1"/>
          <p:nvPr/>
        </p:nvSpPr>
        <p:spPr>
          <a:xfrm>
            <a:off x="4482001" y="4106287"/>
            <a:ext cx="3221399" cy="2161778"/>
          </a:xfrm>
          <a:prstGeom prst="rect">
            <a:avLst/>
          </a:prstGeom>
          <a:noFill/>
        </p:spPr>
        <p:txBody>
          <a:bodyPr wrap="square" lIns="0" tIns="0" rIns="0" bIns="0" anchor="ctr">
            <a:noAutofit/>
          </a:bodyPr>
          <a:lstStyle/>
          <a:p>
            <a:pPr algn="ctr" defTabSz="914378">
              <a:lnSpc>
                <a:spcPct val="120000"/>
              </a:lnSpc>
              <a:spcBef>
                <a:spcPct val="0"/>
              </a:spcBef>
              <a:defRPr/>
            </a:pPr>
            <a:r>
              <a:rPr lang="zh-CN" altLang="en-US" sz="1600" b="1" dirty="0">
                <a:cs typeface="+mn-ea"/>
                <a:sym typeface="+mn-lt"/>
              </a:rPr>
              <a:t>序列模型</a:t>
            </a:r>
            <a:endParaRPr lang="en-US" altLang="zh-CN" sz="1600" b="1" dirty="0">
              <a:cs typeface="+mn-ea"/>
              <a:sym typeface="+mn-lt"/>
            </a:endParaRPr>
          </a:p>
          <a:p>
            <a:pPr algn="ctr" defTabSz="914378">
              <a:lnSpc>
                <a:spcPct val="120000"/>
              </a:lnSpc>
              <a:spcBef>
                <a:spcPct val="0"/>
              </a:spcBef>
              <a:defRPr/>
            </a:pPr>
            <a:endParaRPr lang="en-US" altLang="zh-CN" sz="1600" b="1" dirty="0">
              <a:cs typeface="+mn-ea"/>
              <a:sym typeface="+mn-lt"/>
            </a:endParaRPr>
          </a:p>
          <a:p>
            <a:pPr marL="285750" indent="-285750" defTabSz="914378">
              <a:lnSpc>
                <a:spcPct val="120000"/>
              </a:lnSpc>
              <a:spcBef>
                <a:spcPct val="0"/>
              </a:spcBef>
              <a:buFont typeface="Wingdings" panose="05000000000000000000" pitchFamily="2" charset="2"/>
              <a:buChar char="l"/>
              <a:defRPr/>
            </a:pPr>
            <a:r>
              <a:rPr lang="zh-CN" altLang="en-US" sz="1400" dirty="0"/>
              <a:t>通常采用</a:t>
            </a:r>
            <a:r>
              <a:rPr lang="en-US" altLang="zh-CN" sz="1400" dirty="0"/>
              <a:t>LSTM</a:t>
            </a:r>
            <a:r>
              <a:rPr lang="zh-CN" altLang="en-US" sz="1400" dirty="0"/>
              <a:t>和</a:t>
            </a:r>
            <a:r>
              <a:rPr lang="en-US" altLang="zh-CN" sz="1400" dirty="0"/>
              <a:t>GRU</a:t>
            </a:r>
            <a:r>
              <a:rPr lang="zh-CN" altLang="en-US" sz="1400" dirty="0"/>
              <a:t>等捕获单词的上下文表示</a:t>
            </a:r>
            <a:endParaRPr lang="en-US" altLang="zh-CN" sz="1400" dirty="0"/>
          </a:p>
          <a:p>
            <a:pPr marL="285750" indent="-285750" defTabSz="914378">
              <a:lnSpc>
                <a:spcPct val="120000"/>
              </a:lnSpc>
              <a:spcBef>
                <a:spcPct val="0"/>
              </a:spcBef>
              <a:buFont typeface="Wingdings" panose="05000000000000000000" pitchFamily="2" charset="2"/>
              <a:buChar char="l"/>
              <a:defRPr/>
            </a:pPr>
            <a:r>
              <a:rPr lang="zh-CN" altLang="en-US" sz="1400" dirty="0"/>
              <a:t>双向</a:t>
            </a:r>
            <a:r>
              <a:rPr lang="en-US" altLang="zh-CN" sz="1400" dirty="0"/>
              <a:t>LSTM</a:t>
            </a:r>
            <a:r>
              <a:rPr lang="zh-CN" altLang="en-US" sz="1400" dirty="0"/>
              <a:t>可以收集单词两个方向的信息</a:t>
            </a:r>
            <a:endParaRPr lang="en-US" altLang="zh-CN" sz="1400" dirty="0"/>
          </a:p>
          <a:p>
            <a:pPr marL="285750" indent="-285750" defTabSz="914378">
              <a:lnSpc>
                <a:spcPct val="120000"/>
              </a:lnSpc>
              <a:spcBef>
                <a:spcPct val="0"/>
              </a:spcBef>
              <a:buFont typeface="Wingdings" panose="05000000000000000000" pitchFamily="2" charset="2"/>
              <a:buChar char="l"/>
              <a:defRPr/>
            </a:pPr>
            <a:r>
              <a:rPr lang="zh-CN" altLang="en-US" sz="1400" dirty="0"/>
              <a:t>性能往往受到长期依赖问题的影响</a:t>
            </a:r>
            <a:endParaRPr lang="en-US" altLang="zh-CN" sz="1400" dirty="0"/>
          </a:p>
          <a:p>
            <a:pPr defTabSz="914378">
              <a:lnSpc>
                <a:spcPct val="120000"/>
              </a:lnSpc>
              <a:spcBef>
                <a:spcPct val="0"/>
              </a:spcBef>
              <a:defRPr/>
            </a:pPr>
            <a:endParaRPr lang="zh-CN" altLang="en-US" sz="1400" dirty="0"/>
          </a:p>
        </p:txBody>
      </p:sp>
      <p:sp>
        <p:nvSpPr>
          <p:cNvPr id="13" name="îṥļîḑé-文本框 16">
            <a:extLst>
              <a:ext uri="{FF2B5EF4-FFF2-40B4-BE49-F238E27FC236}">
                <a16:creationId xmlns:a16="http://schemas.microsoft.com/office/drawing/2014/main" id="{59DB9232-6B6B-4398-8278-86287131518B}"/>
              </a:ext>
            </a:extLst>
          </p:cNvPr>
          <p:cNvSpPr txBox="1"/>
          <p:nvPr/>
        </p:nvSpPr>
        <p:spPr>
          <a:xfrm>
            <a:off x="7921757" y="4106287"/>
            <a:ext cx="3221399" cy="2161778"/>
          </a:xfrm>
          <a:prstGeom prst="rect">
            <a:avLst/>
          </a:prstGeom>
          <a:noFill/>
        </p:spPr>
        <p:txBody>
          <a:bodyPr wrap="square" lIns="0" tIns="0" rIns="0" bIns="0" anchor="ctr">
            <a:noAutofit/>
          </a:bodyPr>
          <a:lstStyle/>
          <a:p>
            <a:pPr algn="ctr"/>
            <a:r>
              <a:rPr lang="zh-CN" altLang="en-US" sz="1600" b="1" dirty="0"/>
              <a:t>基于图模型</a:t>
            </a:r>
            <a:endParaRPr lang="en-US" altLang="zh-CN" sz="1600" b="1" dirty="0"/>
          </a:p>
          <a:p>
            <a:pPr algn="ctr"/>
            <a:endParaRPr lang="en-US" altLang="zh-CN" sz="1600" b="1" dirty="0"/>
          </a:p>
          <a:p>
            <a:pPr marL="285750" indent="-285750">
              <a:buFont typeface="Wingdings" panose="05000000000000000000" pitchFamily="2" charset="2"/>
              <a:buChar char="l"/>
            </a:pPr>
            <a:r>
              <a:rPr lang="zh-CN" altLang="en-US" sz="1400" dirty="0"/>
              <a:t>以单词为节点</a:t>
            </a:r>
            <a:endParaRPr lang="en-US" altLang="zh-CN" sz="1400" dirty="0"/>
          </a:p>
          <a:p>
            <a:pPr marL="285750" indent="-285750">
              <a:buFont typeface="Wingdings" panose="05000000000000000000" pitchFamily="2" charset="2"/>
              <a:buChar char="l"/>
            </a:pPr>
            <a:r>
              <a:rPr lang="zh-CN" altLang="en-US" sz="1400" dirty="0"/>
              <a:t>学习单词之间已经定义好的语言结构的上下文表示，如句法结构或语义关系</a:t>
            </a:r>
            <a:endParaRPr lang="en-US" altLang="zh-CN" sz="1400" dirty="0"/>
          </a:p>
          <a:p>
            <a:pPr marL="285750" indent="-285750">
              <a:buFont typeface="Wingdings" panose="05000000000000000000" pitchFamily="2" charset="2"/>
              <a:buChar char="l"/>
            </a:pPr>
            <a:r>
              <a:rPr lang="zh-CN" altLang="en-US" sz="1400" dirty="0"/>
              <a:t>很难建造好的图结构，非常依赖外部知识</a:t>
            </a:r>
            <a:endParaRPr lang="en-US" altLang="zh-CN" sz="1400" dirty="0"/>
          </a:p>
          <a:p>
            <a:endParaRPr lang="zh-CN" altLang="en-US" sz="1400" dirty="0"/>
          </a:p>
        </p:txBody>
      </p:sp>
      <p:cxnSp>
        <p:nvCxnSpPr>
          <p:cNvPr id="15" name="直接连接符 14">
            <a:extLst>
              <a:ext uri="{FF2B5EF4-FFF2-40B4-BE49-F238E27FC236}">
                <a16:creationId xmlns:a16="http://schemas.microsoft.com/office/drawing/2014/main" id="{57142907-CA3D-4473-9EE0-80DB0790ADBE}"/>
              </a:ext>
            </a:extLst>
          </p:cNvPr>
          <p:cNvCxnSpPr>
            <a:cxnSpLocks/>
          </p:cNvCxnSpPr>
          <p:nvPr/>
        </p:nvCxnSpPr>
        <p:spPr>
          <a:xfrm>
            <a:off x="1260602" y="4572000"/>
            <a:ext cx="9666444" cy="0"/>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C768025-87DF-4DEB-80E2-BD1BBFA2929E}"/>
              </a:ext>
            </a:extLst>
          </p:cNvPr>
          <p:cNvCxnSpPr/>
          <p:nvPr/>
        </p:nvCxnSpPr>
        <p:spPr>
          <a:xfrm>
            <a:off x="4442472" y="4572000"/>
            <a:ext cx="0" cy="1696065"/>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BD0F2981-D042-4950-AEA3-37F54567F2CC}"/>
              </a:ext>
            </a:extLst>
          </p:cNvPr>
          <p:cNvCxnSpPr/>
          <p:nvPr/>
        </p:nvCxnSpPr>
        <p:spPr>
          <a:xfrm>
            <a:off x="7877298" y="4572000"/>
            <a:ext cx="0" cy="1696065"/>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217EF199-5C57-4113-BBAF-9F326C0BD3DA}"/>
              </a:ext>
            </a:extLst>
          </p:cNvPr>
          <p:cNvSpPr>
            <a:spLocks noGrp="1"/>
          </p:cNvSpPr>
          <p:nvPr>
            <p:ph type="sldNum" sz="quarter" idx="12"/>
          </p:nvPr>
        </p:nvSpPr>
        <p:spPr/>
        <p:txBody>
          <a:bodyPr/>
          <a:lstStyle/>
          <a:p>
            <a:fld id="{82AC959B-36DA-44CA-926B-D3617CCBB2A6}" type="slidenum">
              <a:rPr lang="zh-CN" altLang="en-US" smtClean="0"/>
              <a:t>7</a:t>
            </a:fld>
            <a:endParaRPr lang="zh-CN" altLang="en-US"/>
          </a:p>
        </p:txBody>
      </p:sp>
      <p:sp>
        <p:nvSpPr>
          <p:cNvPr id="6" name="文本框 5">
            <a:extLst>
              <a:ext uri="{FF2B5EF4-FFF2-40B4-BE49-F238E27FC236}">
                <a16:creationId xmlns:a16="http://schemas.microsoft.com/office/drawing/2014/main" id="{E650AB2D-2566-484A-A467-D3A87C1C55C9}"/>
              </a:ext>
            </a:extLst>
          </p:cNvPr>
          <p:cNvSpPr txBox="1"/>
          <p:nvPr/>
        </p:nvSpPr>
        <p:spPr>
          <a:xfrm>
            <a:off x="1191577" y="334686"/>
            <a:ext cx="7299532" cy="584775"/>
          </a:xfrm>
          <a:prstGeom prst="rect">
            <a:avLst/>
          </a:prstGeom>
          <a:noFill/>
        </p:spPr>
        <p:txBody>
          <a:bodyPr wrap="square" rtlCol="0">
            <a:spAutoFit/>
          </a:bodyPr>
          <a:lstStyle/>
          <a:p>
            <a:r>
              <a:rPr lang="en-US" altLang="zh-CN" sz="3200" spc="600" dirty="0">
                <a:cs typeface="+mn-ea"/>
                <a:sym typeface="+mn-lt"/>
              </a:rPr>
              <a:t>Background</a:t>
            </a:r>
            <a:endParaRPr lang="zh-CN" altLang="en-US" sz="3200" spc="600" dirty="0">
              <a:cs typeface="+mn-ea"/>
              <a:sym typeface="+mn-lt"/>
            </a:endParaRPr>
          </a:p>
        </p:txBody>
      </p:sp>
    </p:spTree>
    <p:extLst>
      <p:ext uri="{BB962C8B-B14F-4D97-AF65-F5344CB8AC3E}">
        <p14:creationId xmlns:p14="http://schemas.microsoft.com/office/powerpoint/2010/main" val="2104590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1181528" y="254295"/>
            <a:ext cx="3626777" cy="584775"/>
          </a:xfrm>
          <a:prstGeom prst="rect">
            <a:avLst/>
          </a:prstGeom>
          <a:noFill/>
        </p:spPr>
        <p:txBody>
          <a:bodyPr wrap="square" rtlCol="0">
            <a:spAutoFit/>
          </a:bodyPr>
          <a:lstStyle/>
          <a:p>
            <a:r>
              <a:rPr lang="en-US" altLang="zh-CN" sz="3200" spc="600" dirty="0">
                <a:cs typeface="+mn-ea"/>
                <a:sym typeface="+mn-lt"/>
              </a:rPr>
              <a:t>Background</a:t>
            </a:r>
            <a:endParaRPr lang="zh-CN" altLang="en-US" sz="3200" spc="600" dirty="0">
              <a:cs typeface="+mn-ea"/>
              <a:sym typeface="+mn-lt"/>
            </a:endParaRPr>
          </a:p>
        </p:txBody>
      </p:sp>
      <p:grpSp>
        <p:nvGrpSpPr>
          <p:cNvPr id="4" name="00e6aa4c-33c1-4c4c-8d0d-59f2d3a7bcb8">
            <a:extLst>
              <a:ext uri="{FF2B5EF4-FFF2-40B4-BE49-F238E27FC236}">
                <a16:creationId xmlns:a16="http://schemas.microsoft.com/office/drawing/2014/main" id="{04E0AD60-20B8-455A-B6E4-9A3D9D7105EF}"/>
              </a:ext>
            </a:extLst>
          </p:cNvPr>
          <p:cNvGrpSpPr>
            <a:grpSpLocks noChangeAspect="1"/>
          </p:cNvGrpSpPr>
          <p:nvPr/>
        </p:nvGrpSpPr>
        <p:grpSpPr>
          <a:xfrm>
            <a:off x="626865" y="1493523"/>
            <a:ext cx="10938270" cy="4163866"/>
            <a:chOff x="1070860" y="1684506"/>
            <a:chExt cx="10298320" cy="3920256"/>
          </a:xfrm>
        </p:grpSpPr>
        <p:cxnSp>
          <p:nvCxnSpPr>
            <p:cNvPr id="5" name="íṡľíḍè-Straight Connector 6"/>
            <p:cNvCxnSpPr>
              <a:cxnSpLocks/>
            </p:cNvCxnSpPr>
            <p:nvPr/>
          </p:nvCxnSpPr>
          <p:spPr>
            <a:xfrm rot="18900000">
              <a:off x="3778822" y="4448489"/>
              <a:ext cx="1296144" cy="0"/>
            </a:xfrm>
            <a:prstGeom prst="line">
              <a:avLst/>
            </a:prstGeom>
            <a:ln w="190500" cap="rnd">
              <a:solidFill>
                <a:schemeClr val="accent6">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6" name="íṡľíḍè-Straight Connector 7"/>
            <p:cNvCxnSpPr>
              <a:cxnSpLocks/>
            </p:cNvCxnSpPr>
            <p:nvPr/>
          </p:nvCxnSpPr>
          <p:spPr>
            <a:xfrm>
              <a:off x="4890458" y="3982484"/>
              <a:ext cx="1296144" cy="0"/>
            </a:xfrm>
            <a:prstGeom prst="line">
              <a:avLst/>
            </a:prstGeom>
            <a:ln w="190500" cap="rnd">
              <a:solidFill>
                <a:schemeClr val="accent6">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7" name="íṡľíḍè-Straight Connector 8"/>
            <p:cNvCxnSpPr>
              <a:cxnSpLocks/>
            </p:cNvCxnSpPr>
            <p:nvPr/>
          </p:nvCxnSpPr>
          <p:spPr>
            <a:xfrm>
              <a:off x="7096370" y="3061260"/>
              <a:ext cx="1296144" cy="0"/>
            </a:xfrm>
            <a:prstGeom prst="line">
              <a:avLst/>
            </a:prstGeom>
            <a:ln w="190500" cap="rnd">
              <a:solidFill>
                <a:schemeClr val="accent6">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8" name="íṡľíḍè-Straight Connector 9"/>
            <p:cNvCxnSpPr>
              <a:cxnSpLocks/>
            </p:cNvCxnSpPr>
            <p:nvPr/>
          </p:nvCxnSpPr>
          <p:spPr>
            <a:xfrm rot="18900000">
              <a:off x="5990042" y="3524227"/>
              <a:ext cx="1296144" cy="0"/>
            </a:xfrm>
            <a:prstGeom prst="line">
              <a:avLst/>
            </a:prstGeom>
            <a:ln w="190500" cap="rnd">
              <a:solidFill>
                <a:schemeClr val="accent6">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9" name="íṡľíḍè-Straight Connector 10"/>
            <p:cNvCxnSpPr>
              <a:cxnSpLocks/>
            </p:cNvCxnSpPr>
            <p:nvPr/>
          </p:nvCxnSpPr>
          <p:spPr>
            <a:xfrm flipV="1">
              <a:off x="8400256" y="1916832"/>
              <a:ext cx="1130464" cy="1130464"/>
            </a:xfrm>
            <a:prstGeom prst="line">
              <a:avLst/>
            </a:prstGeom>
            <a:ln w="190500" cap="rnd">
              <a:solidFill>
                <a:schemeClr val="accent6">
                  <a:lumMod val="60000"/>
                  <a:lumOff val="40000"/>
                </a:schemeClr>
              </a:solidFill>
              <a:round/>
              <a:tailEnd type="arrow"/>
            </a:ln>
          </p:spPr>
          <p:style>
            <a:lnRef idx="1">
              <a:schemeClr val="accent1"/>
            </a:lnRef>
            <a:fillRef idx="0">
              <a:schemeClr val="accent1"/>
            </a:fillRef>
            <a:effectRef idx="0">
              <a:schemeClr val="accent1"/>
            </a:effectRef>
            <a:fontRef idx="minor">
              <a:schemeClr val="tx1"/>
            </a:fontRef>
          </p:style>
        </p:cxnSp>
        <p:grpSp>
          <p:nvGrpSpPr>
            <p:cNvPr id="10" name="组合 9"/>
            <p:cNvGrpSpPr>
              <a:grpSpLocks/>
            </p:cNvGrpSpPr>
            <p:nvPr/>
          </p:nvGrpSpPr>
          <p:grpSpPr>
            <a:xfrm>
              <a:off x="4533016" y="3655582"/>
              <a:ext cx="653802" cy="653803"/>
              <a:chOff x="5675954" y="2249137"/>
              <a:chExt cx="648072" cy="648072"/>
            </a:xfrm>
          </p:grpSpPr>
          <p:sp>
            <p:nvSpPr>
              <p:cNvPr id="38" name="íṡľíḍè-Oval 39"/>
              <p:cNvSpPr/>
              <p:nvPr/>
            </p:nvSpPr>
            <p:spPr>
              <a:xfrm>
                <a:off x="5675954" y="2249137"/>
                <a:ext cx="648072" cy="648072"/>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9" name="íṡľíḍè-任意多边形: 形状 15"/>
              <p:cNvSpPr>
                <a:spLocks/>
              </p:cNvSpPr>
              <p:nvPr/>
            </p:nvSpPr>
            <p:spPr bwMode="auto">
              <a:xfrm>
                <a:off x="5809844" y="2390028"/>
                <a:ext cx="380293" cy="366291"/>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anchor="ctr"/>
              <a:lstStyle/>
              <a:p>
                <a:pPr algn="ctr"/>
                <a:endParaRPr/>
              </a:p>
            </p:txBody>
          </p:sp>
        </p:grpSp>
        <p:grpSp>
          <p:nvGrpSpPr>
            <p:cNvPr id="11" name="组合 10"/>
            <p:cNvGrpSpPr>
              <a:grpSpLocks/>
            </p:cNvGrpSpPr>
            <p:nvPr/>
          </p:nvGrpSpPr>
          <p:grpSpPr>
            <a:xfrm>
              <a:off x="6719417" y="2739332"/>
              <a:ext cx="653802" cy="653803"/>
              <a:chOff x="7442747" y="2249137"/>
              <a:chExt cx="648072" cy="648072"/>
            </a:xfrm>
          </p:grpSpPr>
          <p:sp>
            <p:nvSpPr>
              <p:cNvPr id="36" name="íṡľíḍè-Oval 37"/>
              <p:cNvSpPr/>
              <p:nvPr/>
            </p:nvSpPr>
            <p:spPr>
              <a:xfrm>
                <a:off x="7442747" y="2249137"/>
                <a:ext cx="648072" cy="648072"/>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7" name="íṡľíḍè-任意多边形: 形状 18"/>
              <p:cNvSpPr>
                <a:spLocks/>
              </p:cNvSpPr>
              <p:nvPr/>
            </p:nvSpPr>
            <p:spPr bwMode="auto">
              <a:xfrm>
                <a:off x="7576637" y="2390028"/>
                <a:ext cx="380293" cy="366291"/>
              </a:xfrm>
              <a:custGeom>
                <a:avLst/>
                <a:gdLst>
                  <a:gd name="connsiteX0" fmla="*/ 304701 w 609473"/>
                  <a:gd name="connsiteY0" fmla="*/ 381618 h 587034"/>
                  <a:gd name="connsiteX1" fmla="*/ 325879 w 609473"/>
                  <a:gd name="connsiteY1" fmla="*/ 394101 h 587034"/>
                  <a:gd name="connsiteX2" fmla="*/ 309542 w 609473"/>
                  <a:gd name="connsiteY2" fmla="*/ 410914 h 587034"/>
                  <a:gd name="connsiteX3" fmla="*/ 331022 w 609473"/>
                  <a:gd name="connsiteY3" fmla="*/ 433867 h 587034"/>
                  <a:gd name="connsiteX4" fmla="*/ 312466 w 609473"/>
                  <a:gd name="connsiteY4" fmla="*/ 468800 h 587034"/>
                  <a:gd name="connsiteX5" fmla="*/ 294112 w 609473"/>
                  <a:gd name="connsiteY5" fmla="*/ 468096 h 587034"/>
                  <a:gd name="connsiteX6" fmla="*/ 278380 w 609473"/>
                  <a:gd name="connsiteY6" fmla="*/ 432055 h 587034"/>
                  <a:gd name="connsiteX7" fmla="*/ 299861 w 609473"/>
                  <a:gd name="connsiteY7" fmla="*/ 410612 h 587034"/>
                  <a:gd name="connsiteX8" fmla="*/ 284028 w 609473"/>
                  <a:gd name="connsiteY8" fmla="*/ 393397 h 587034"/>
                  <a:gd name="connsiteX9" fmla="*/ 224835 w 609473"/>
                  <a:gd name="connsiteY9" fmla="*/ 380559 h 587034"/>
                  <a:gd name="connsiteX10" fmla="*/ 283211 w 609473"/>
                  <a:gd name="connsiteY10" fmla="*/ 483344 h 587034"/>
                  <a:gd name="connsiteX11" fmla="*/ 305190 w 609473"/>
                  <a:gd name="connsiteY11" fmla="*/ 499753 h 587034"/>
                  <a:gd name="connsiteX12" fmla="*/ 327069 w 609473"/>
                  <a:gd name="connsiteY12" fmla="*/ 483646 h 587034"/>
                  <a:gd name="connsiteX13" fmla="*/ 387865 w 609473"/>
                  <a:gd name="connsiteY13" fmla="*/ 380861 h 587034"/>
                  <a:gd name="connsiteX14" fmla="*/ 498972 w 609473"/>
                  <a:gd name="connsiteY14" fmla="*/ 386700 h 587034"/>
                  <a:gd name="connsiteX15" fmla="*/ 581344 w 609473"/>
                  <a:gd name="connsiteY15" fmla="*/ 414485 h 587034"/>
                  <a:gd name="connsiteX16" fmla="*/ 609473 w 609473"/>
                  <a:gd name="connsiteY16" fmla="*/ 494820 h 587034"/>
                  <a:gd name="connsiteX17" fmla="*/ 609473 w 609473"/>
                  <a:gd name="connsiteY17" fmla="*/ 529048 h 587034"/>
                  <a:gd name="connsiteX18" fmla="*/ 551399 w 609473"/>
                  <a:gd name="connsiteY18" fmla="*/ 587034 h 587034"/>
                  <a:gd name="connsiteX19" fmla="*/ 58074 w 609473"/>
                  <a:gd name="connsiteY19" fmla="*/ 587034 h 587034"/>
                  <a:gd name="connsiteX20" fmla="*/ 0 w 609473"/>
                  <a:gd name="connsiteY20" fmla="*/ 529048 h 587034"/>
                  <a:gd name="connsiteX21" fmla="*/ 0 w 609473"/>
                  <a:gd name="connsiteY21" fmla="*/ 494820 h 587034"/>
                  <a:gd name="connsiteX22" fmla="*/ 28129 w 609473"/>
                  <a:gd name="connsiteY22" fmla="*/ 414485 h 587034"/>
                  <a:gd name="connsiteX23" fmla="*/ 110501 w 609473"/>
                  <a:gd name="connsiteY23" fmla="*/ 386700 h 587034"/>
                  <a:gd name="connsiteX24" fmla="*/ 316407 w 609473"/>
                  <a:gd name="connsiteY24" fmla="*/ 206077 h 587034"/>
                  <a:gd name="connsiteX25" fmla="*/ 316407 w 609473"/>
                  <a:gd name="connsiteY25" fmla="*/ 272924 h 587034"/>
                  <a:gd name="connsiteX26" fmla="*/ 335965 w 609473"/>
                  <a:gd name="connsiteY26" fmla="*/ 266783 h 587034"/>
                  <a:gd name="connsiteX27" fmla="*/ 346551 w 609473"/>
                  <a:gd name="connsiteY27" fmla="*/ 239602 h 587034"/>
                  <a:gd name="connsiteX28" fmla="*/ 336570 w 609473"/>
                  <a:gd name="connsiteY28" fmla="*/ 216346 h 587034"/>
                  <a:gd name="connsiteX29" fmla="*/ 316407 w 609473"/>
                  <a:gd name="connsiteY29" fmla="*/ 206077 h 587034"/>
                  <a:gd name="connsiteX30" fmla="*/ 299872 w 609473"/>
                  <a:gd name="connsiteY30" fmla="*/ 94230 h 587034"/>
                  <a:gd name="connsiteX31" fmla="*/ 277793 w 609473"/>
                  <a:gd name="connsiteY31" fmla="*/ 102183 h 587034"/>
                  <a:gd name="connsiteX32" fmla="*/ 270534 w 609473"/>
                  <a:gd name="connsiteY32" fmla="*/ 122922 h 587034"/>
                  <a:gd name="connsiteX33" fmla="*/ 281322 w 609473"/>
                  <a:gd name="connsiteY33" fmla="*/ 145674 h 587034"/>
                  <a:gd name="connsiteX34" fmla="*/ 299872 w 609473"/>
                  <a:gd name="connsiteY34" fmla="*/ 154231 h 587034"/>
                  <a:gd name="connsiteX35" fmla="*/ 316407 w 609473"/>
                  <a:gd name="connsiteY35" fmla="*/ 42585 h 587034"/>
                  <a:gd name="connsiteX36" fmla="*/ 316407 w 609473"/>
                  <a:gd name="connsiteY36" fmla="*/ 56478 h 587034"/>
                  <a:gd name="connsiteX37" fmla="*/ 360061 w 609473"/>
                  <a:gd name="connsiteY37" fmla="*/ 70169 h 587034"/>
                  <a:gd name="connsiteX38" fmla="*/ 389904 w 609473"/>
                  <a:gd name="connsiteY38" fmla="*/ 129465 h 587034"/>
                  <a:gd name="connsiteX39" fmla="*/ 344837 w 609473"/>
                  <a:gd name="connsiteY39" fmla="*/ 129465 h 587034"/>
                  <a:gd name="connsiteX40" fmla="*/ 339797 w 609473"/>
                  <a:gd name="connsiteY40" fmla="*/ 107217 h 587034"/>
                  <a:gd name="connsiteX41" fmla="*/ 316407 w 609473"/>
                  <a:gd name="connsiteY41" fmla="*/ 93928 h 587034"/>
                  <a:gd name="connsiteX42" fmla="*/ 316407 w 609473"/>
                  <a:gd name="connsiteY42" fmla="*/ 159063 h 587034"/>
                  <a:gd name="connsiteX43" fmla="*/ 371050 w 609473"/>
                  <a:gd name="connsiteY43" fmla="*/ 183829 h 587034"/>
                  <a:gd name="connsiteX44" fmla="*/ 394037 w 609473"/>
                  <a:gd name="connsiteY44" fmla="*/ 234467 h 587034"/>
                  <a:gd name="connsiteX45" fmla="*/ 362380 w 609473"/>
                  <a:gd name="connsiteY45" fmla="*/ 297086 h 587034"/>
                  <a:gd name="connsiteX46" fmla="*/ 316407 w 609473"/>
                  <a:gd name="connsiteY46" fmla="*/ 311079 h 587034"/>
                  <a:gd name="connsiteX47" fmla="*/ 316407 w 609473"/>
                  <a:gd name="connsiteY47" fmla="*/ 318328 h 587034"/>
                  <a:gd name="connsiteX48" fmla="*/ 445959 w 609473"/>
                  <a:gd name="connsiteY48" fmla="*/ 180507 h 587034"/>
                  <a:gd name="connsiteX49" fmla="*/ 316407 w 609473"/>
                  <a:gd name="connsiteY49" fmla="*/ 42585 h 587034"/>
                  <a:gd name="connsiteX50" fmla="*/ 299872 w 609473"/>
                  <a:gd name="connsiteY50" fmla="*/ 42484 h 587034"/>
                  <a:gd name="connsiteX51" fmla="*/ 168808 w 609473"/>
                  <a:gd name="connsiteY51" fmla="*/ 180507 h 587034"/>
                  <a:gd name="connsiteX52" fmla="*/ 299872 w 609473"/>
                  <a:gd name="connsiteY52" fmla="*/ 318428 h 587034"/>
                  <a:gd name="connsiteX53" fmla="*/ 299872 w 609473"/>
                  <a:gd name="connsiteY53" fmla="*/ 311381 h 587034"/>
                  <a:gd name="connsiteX54" fmla="*/ 249564 w 609473"/>
                  <a:gd name="connsiteY54" fmla="*/ 296683 h 587034"/>
                  <a:gd name="connsiteX55" fmla="*/ 220729 w 609473"/>
                  <a:gd name="connsiteY55" fmla="*/ 229635 h 587034"/>
                  <a:gd name="connsiteX56" fmla="*/ 266904 w 609473"/>
                  <a:gd name="connsiteY56" fmla="*/ 229635 h 587034"/>
                  <a:gd name="connsiteX57" fmla="*/ 273659 w 609473"/>
                  <a:gd name="connsiteY57" fmla="*/ 258528 h 587034"/>
                  <a:gd name="connsiteX58" fmla="*/ 299872 w 609473"/>
                  <a:gd name="connsiteY58" fmla="*/ 273428 h 587034"/>
                  <a:gd name="connsiteX59" fmla="*/ 299872 w 609473"/>
                  <a:gd name="connsiteY59" fmla="*/ 200440 h 587034"/>
                  <a:gd name="connsiteX60" fmla="*/ 285959 w 609473"/>
                  <a:gd name="connsiteY60" fmla="*/ 196312 h 587034"/>
                  <a:gd name="connsiteX61" fmla="*/ 239784 w 609473"/>
                  <a:gd name="connsiteY61" fmla="*/ 169634 h 587034"/>
                  <a:gd name="connsiteX62" fmla="*/ 226375 w 609473"/>
                  <a:gd name="connsiteY62" fmla="*/ 128459 h 587034"/>
                  <a:gd name="connsiteX63" fmla="*/ 231618 w 609473"/>
                  <a:gd name="connsiteY63" fmla="*/ 99566 h 587034"/>
                  <a:gd name="connsiteX64" fmla="*/ 246237 w 609473"/>
                  <a:gd name="connsiteY64" fmla="*/ 77115 h 587034"/>
                  <a:gd name="connsiteX65" fmla="*/ 273256 w 609473"/>
                  <a:gd name="connsiteY65" fmla="*/ 60404 h 587034"/>
                  <a:gd name="connsiteX66" fmla="*/ 299872 w 609473"/>
                  <a:gd name="connsiteY66" fmla="*/ 56075 h 587034"/>
                  <a:gd name="connsiteX67" fmla="*/ 307333 w 609473"/>
                  <a:gd name="connsiteY67" fmla="*/ 0 h 587034"/>
                  <a:gd name="connsiteX68" fmla="*/ 488101 w 609473"/>
                  <a:gd name="connsiteY68" fmla="*/ 180507 h 587034"/>
                  <a:gd name="connsiteX69" fmla="*/ 307333 w 609473"/>
                  <a:gd name="connsiteY69" fmla="*/ 361013 h 587034"/>
                  <a:gd name="connsiteX70" fmla="*/ 126665 w 609473"/>
                  <a:gd name="connsiteY70" fmla="*/ 180507 h 587034"/>
                  <a:gd name="connsiteX71" fmla="*/ 307333 w 609473"/>
                  <a:gd name="connsiteY71" fmla="*/ 0 h 587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9473" h="587034">
                    <a:moveTo>
                      <a:pt x="304701" y="381618"/>
                    </a:moveTo>
                    <a:lnTo>
                      <a:pt x="325879" y="394101"/>
                    </a:lnTo>
                    <a:lnTo>
                      <a:pt x="309542" y="410914"/>
                    </a:lnTo>
                    <a:lnTo>
                      <a:pt x="331022" y="433867"/>
                    </a:lnTo>
                    <a:lnTo>
                      <a:pt x="312466" y="468800"/>
                    </a:lnTo>
                    <a:cubicBezTo>
                      <a:pt x="307021" y="479069"/>
                      <a:pt x="298751" y="478767"/>
                      <a:pt x="294112" y="468096"/>
                    </a:cubicBezTo>
                    <a:lnTo>
                      <a:pt x="278380" y="432055"/>
                    </a:lnTo>
                    <a:lnTo>
                      <a:pt x="299861" y="410612"/>
                    </a:lnTo>
                    <a:lnTo>
                      <a:pt x="284028" y="393397"/>
                    </a:lnTo>
                    <a:close/>
                    <a:moveTo>
                      <a:pt x="224835" y="380559"/>
                    </a:moveTo>
                    <a:lnTo>
                      <a:pt x="283211" y="483344"/>
                    </a:lnTo>
                    <a:cubicBezTo>
                      <a:pt x="289260" y="493914"/>
                      <a:pt x="297024" y="499753"/>
                      <a:pt x="305190" y="499753"/>
                    </a:cubicBezTo>
                    <a:cubicBezTo>
                      <a:pt x="313155" y="499753"/>
                      <a:pt x="320919" y="494015"/>
                      <a:pt x="327069" y="483646"/>
                    </a:cubicBezTo>
                    <a:lnTo>
                      <a:pt x="387865" y="380861"/>
                    </a:lnTo>
                    <a:lnTo>
                      <a:pt x="498972" y="386700"/>
                    </a:lnTo>
                    <a:cubicBezTo>
                      <a:pt x="529521" y="388311"/>
                      <a:pt x="565716" y="400492"/>
                      <a:pt x="581344" y="414485"/>
                    </a:cubicBezTo>
                    <a:cubicBezTo>
                      <a:pt x="597072" y="428679"/>
                      <a:pt x="609473" y="464015"/>
                      <a:pt x="609473" y="494820"/>
                    </a:cubicBezTo>
                    <a:lnTo>
                      <a:pt x="609473" y="529048"/>
                    </a:lnTo>
                    <a:cubicBezTo>
                      <a:pt x="609473" y="561061"/>
                      <a:pt x="583360" y="587034"/>
                      <a:pt x="551399" y="587034"/>
                    </a:cubicBezTo>
                    <a:lnTo>
                      <a:pt x="58074" y="587034"/>
                    </a:lnTo>
                    <a:cubicBezTo>
                      <a:pt x="26012" y="587034"/>
                      <a:pt x="0" y="561061"/>
                      <a:pt x="0" y="529048"/>
                    </a:cubicBezTo>
                    <a:lnTo>
                      <a:pt x="0" y="494820"/>
                    </a:lnTo>
                    <a:cubicBezTo>
                      <a:pt x="0" y="464015"/>
                      <a:pt x="12401" y="428679"/>
                      <a:pt x="28129" y="414485"/>
                    </a:cubicBezTo>
                    <a:cubicBezTo>
                      <a:pt x="43757" y="400492"/>
                      <a:pt x="79851" y="388311"/>
                      <a:pt x="110501" y="386700"/>
                    </a:cubicBezTo>
                    <a:close/>
                    <a:moveTo>
                      <a:pt x="316407" y="206077"/>
                    </a:moveTo>
                    <a:lnTo>
                      <a:pt x="316407" y="272924"/>
                    </a:lnTo>
                    <a:cubicBezTo>
                      <a:pt x="325379" y="271817"/>
                      <a:pt x="331832" y="269703"/>
                      <a:pt x="335965" y="266783"/>
                    </a:cubicBezTo>
                    <a:cubicBezTo>
                      <a:pt x="343023" y="261548"/>
                      <a:pt x="346551" y="252488"/>
                      <a:pt x="346551" y="239602"/>
                    </a:cubicBezTo>
                    <a:cubicBezTo>
                      <a:pt x="346551" y="229736"/>
                      <a:pt x="343224" y="222084"/>
                      <a:pt x="336570" y="216346"/>
                    </a:cubicBezTo>
                    <a:cubicBezTo>
                      <a:pt x="332638" y="213024"/>
                      <a:pt x="325884" y="209601"/>
                      <a:pt x="316407" y="206077"/>
                    </a:cubicBezTo>
                    <a:close/>
                    <a:moveTo>
                      <a:pt x="299872" y="94230"/>
                    </a:moveTo>
                    <a:cubicBezTo>
                      <a:pt x="289891" y="94431"/>
                      <a:pt x="282531" y="97149"/>
                      <a:pt x="277793" y="102183"/>
                    </a:cubicBezTo>
                    <a:cubicBezTo>
                      <a:pt x="272954" y="107317"/>
                      <a:pt x="270534" y="114163"/>
                      <a:pt x="270534" y="122922"/>
                    </a:cubicBezTo>
                    <a:cubicBezTo>
                      <a:pt x="270534" y="132586"/>
                      <a:pt x="274163" y="140137"/>
                      <a:pt x="281322" y="145674"/>
                    </a:cubicBezTo>
                    <a:cubicBezTo>
                      <a:pt x="285354" y="148795"/>
                      <a:pt x="291504" y="151613"/>
                      <a:pt x="299872" y="154231"/>
                    </a:cubicBezTo>
                    <a:close/>
                    <a:moveTo>
                      <a:pt x="316407" y="42585"/>
                    </a:moveTo>
                    <a:lnTo>
                      <a:pt x="316407" y="56478"/>
                    </a:lnTo>
                    <a:cubicBezTo>
                      <a:pt x="334957" y="57887"/>
                      <a:pt x="349576" y="62518"/>
                      <a:pt x="360061" y="70169"/>
                    </a:cubicBezTo>
                    <a:cubicBezTo>
                      <a:pt x="379318" y="82350"/>
                      <a:pt x="389198" y="102082"/>
                      <a:pt x="389904" y="129465"/>
                    </a:cubicBezTo>
                    <a:lnTo>
                      <a:pt x="344837" y="129465"/>
                    </a:lnTo>
                    <a:cubicBezTo>
                      <a:pt x="344031" y="119297"/>
                      <a:pt x="342317" y="111948"/>
                      <a:pt x="339797" y="107217"/>
                    </a:cubicBezTo>
                    <a:cubicBezTo>
                      <a:pt x="335562" y="99163"/>
                      <a:pt x="327698" y="94733"/>
                      <a:pt x="316407" y="93928"/>
                    </a:cubicBezTo>
                    <a:lnTo>
                      <a:pt x="316407" y="159063"/>
                    </a:lnTo>
                    <a:cubicBezTo>
                      <a:pt x="343527" y="168426"/>
                      <a:pt x="361674" y="176681"/>
                      <a:pt x="371050" y="183829"/>
                    </a:cubicBezTo>
                    <a:cubicBezTo>
                      <a:pt x="386375" y="195809"/>
                      <a:pt x="394037" y="212722"/>
                      <a:pt x="394037" y="234467"/>
                    </a:cubicBezTo>
                    <a:cubicBezTo>
                      <a:pt x="394037" y="263159"/>
                      <a:pt x="383451" y="284099"/>
                      <a:pt x="362380" y="297086"/>
                    </a:cubicBezTo>
                    <a:cubicBezTo>
                      <a:pt x="349475" y="305039"/>
                      <a:pt x="334151" y="309670"/>
                      <a:pt x="316407" y="311079"/>
                    </a:cubicBezTo>
                    <a:lnTo>
                      <a:pt x="316407" y="318328"/>
                    </a:lnTo>
                    <a:cubicBezTo>
                      <a:pt x="388593" y="313697"/>
                      <a:pt x="445959" y="253696"/>
                      <a:pt x="445959" y="180507"/>
                    </a:cubicBezTo>
                    <a:cubicBezTo>
                      <a:pt x="445959" y="107217"/>
                      <a:pt x="388593" y="47316"/>
                      <a:pt x="316407" y="42585"/>
                    </a:cubicBezTo>
                    <a:close/>
                    <a:moveTo>
                      <a:pt x="299872" y="42484"/>
                    </a:moveTo>
                    <a:cubicBezTo>
                      <a:pt x="226980" y="46410"/>
                      <a:pt x="168808" y="106713"/>
                      <a:pt x="168808" y="180507"/>
                    </a:cubicBezTo>
                    <a:cubicBezTo>
                      <a:pt x="168808" y="254199"/>
                      <a:pt x="226980" y="314502"/>
                      <a:pt x="299872" y="318428"/>
                    </a:cubicBezTo>
                    <a:lnTo>
                      <a:pt x="299872" y="311381"/>
                    </a:lnTo>
                    <a:cubicBezTo>
                      <a:pt x="277390" y="308864"/>
                      <a:pt x="260553" y="303931"/>
                      <a:pt x="249564" y="296683"/>
                    </a:cubicBezTo>
                    <a:cubicBezTo>
                      <a:pt x="230005" y="283596"/>
                      <a:pt x="220427" y="261246"/>
                      <a:pt x="220729" y="229635"/>
                    </a:cubicBezTo>
                    <a:lnTo>
                      <a:pt x="266904" y="229635"/>
                    </a:lnTo>
                    <a:cubicBezTo>
                      <a:pt x="268518" y="244031"/>
                      <a:pt x="270736" y="253696"/>
                      <a:pt x="273659" y="258528"/>
                    </a:cubicBezTo>
                    <a:cubicBezTo>
                      <a:pt x="278095" y="266179"/>
                      <a:pt x="286867" y="271112"/>
                      <a:pt x="299872" y="273428"/>
                    </a:cubicBezTo>
                    <a:lnTo>
                      <a:pt x="299872" y="200440"/>
                    </a:lnTo>
                    <a:lnTo>
                      <a:pt x="285959" y="196312"/>
                    </a:lnTo>
                    <a:cubicBezTo>
                      <a:pt x="264182" y="189970"/>
                      <a:pt x="248757" y="181010"/>
                      <a:pt x="239784" y="169634"/>
                    </a:cubicBezTo>
                    <a:cubicBezTo>
                      <a:pt x="230811" y="158258"/>
                      <a:pt x="226375" y="144466"/>
                      <a:pt x="226375" y="128459"/>
                    </a:cubicBezTo>
                    <a:cubicBezTo>
                      <a:pt x="226375" y="117787"/>
                      <a:pt x="228089" y="108223"/>
                      <a:pt x="231618" y="99566"/>
                    </a:cubicBezTo>
                    <a:cubicBezTo>
                      <a:pt x="235046" y="90908"/>
                      <a:pt x="239986" y="83357"/>
                      <a:pt x="246237" y="77115"/>
                    </a:cubicBezTo>
                    <a:cubicBezTo>
                      <a:pt x="254302" y="69062"/>
                      <a:pt x="263376" y="63424"/>
                      <a:pt x="273256" y="60404"/>
                    </a:cubicBezTo>
                    <a:cubicBezTo>
                      <a:pt x="279406" y="58390"/>
                      <a:pt x="288177" y="56981"/>
                      <a:pt x="299872" y="56075"/>
                    </a:cubicBezTo>
                    <a:close/>
                    <a:moveTo>
                      <a:pt x="307333" y="0"/>
                    </a:moveTo>
                    <a:cubicBezTo>
                      <a:pt x="407043" y="0"/>
                      <a:pt x="488101" y="80941"/>
                      <a:pt x="488101" y="180507"/>
                    </a:cubicBezTo>
                    <a:cubicBezTo>
                      <a:pt x="488101" y="279971"/>
                      <a:pt x="407043" y="361013"/>
                      <a:pt x="307333" y="361013"/>
                    </a:cubicBezTo>
                    <a:cubicBezTo>
                      <a:pt x="207724" y="361013"/>
                      <a:pt x="126665" y="279971"/>
                      <a:pt x="126665" y="180507"/>
                    </a:cubicBezTo>
                    <a:cubicBezTo>
                      <a:pt x="126665" y="80941"/>
                      <a:pt x="207724" y="0"/>
                      <a:pt x="307333" y="0"/>
                    </a:cubicBezTo>
                    <a:close/>
                  </a:path>
                </a:pathLst>
              </a:custGeom>
              <a:solidFill>
                <a:schemeClr val="bg1"/>
              </a:solidFill>
              <a:ln>
                <a:noFill/>
              </a:ln>
            </p:spPr>
            <p:txBody>
              <a:bodyPr anchor="ctr"/>
              <a:lstStyle/>
              <a:p>
                <a:pPr algn="ctr"/>
                <a:endParaRPr/>
              </a:p>
            </p:txBody>
          </p:sp>
        </p:grpSp>
        <p:grpSp>
          <p:nvGrpSpPr>
            <p:cNvPr id="12" name="组合 11"/>
            <p:cNvGrpSpPr>
              <a:grpSpLocks/>
            </p:cNvGrpSpPr>
            <p:nvPr/>
          </p:nvGrpSpPr>
          <p:grpSpPr>
            <a:xfrm>
              <a:off x="8109954" y="2739332"/>
              <a:ext cx="653802" cy="653803"/>
              <a:chOff x="4792557" y="2249137"/>
              <a:chExt cx="648072" cy="648072"/>
            </a:xfrm>
          </p:grpSpPr>
          <p:sp>
            <p:nvSpPr>
              <p:cNvPr id="34" name="íṡľíḍè-Oval 35"/>
              <p:cNvSpPr/>
              <p:nvPr/>
            </p:nvSpPr>
            <p:spPr>
              <a:xfrm>
                <a:off x="4792557" y="2249137"/>
                <a:ext cx="648072" cy="648072"/>
              </a:xfrm>
              <a:prstGeom prst="ellipse">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5" name="íṡľíḍè-任意多边形: 形状 21"/>
              <p:cNvSpPr>
                <a:spLocks/>
              </p:cNvSpPr>
              <p:nvPr/>
            </p:nvSpPr>
            <p:spPr bwMode="auto">
              <a:xfrm>
                <a:off x="4926447" y="2390028"/>
                <a:ext cx="380293" cy="366291"/>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anchor="ctr"/>
              <a:lstStyle/>
              <a:p>
                <a:pPr algn="ctr"/>
                <a:endParaRPr/>
              </a:p>
            </p:txBody>
          </p:sp>
        </p:grpSp>
        <p:grpSp>
          <p:nvGrpSpPr>
            <p:cNvPr id="13" name="组合 12"/>
            <p:cNvGrpSpPr>
              <a:grpSpLocks/>
            </p:cNvGrpSpPr>
            <p:nvPr/>
          </p:nvGrpSpPr>
          <p:grpSpPr>
            <a:xfrm>
              <a:off x="3655322" y="4579844"/>
              <a:ext cx="653802" cy="653803"/>
              <a:chOff x="3909160" y="2249137"/>
              <a:chExt cx="648072" cy="648072"/>
            </a:xfrm>
          </p:grpSpPr>
          <p:sp>
            <p:nvSpPr>
              <p:cNvPr id="32" name="íṡľíḍè-Oval 33"/>
              <p:cNvSpPr/>
              <p:nvPr/>
            </p:nvSpPr>
            <p:spPr>
              <a:xfrm>
                <a:off x="3909160" y="2249137"/>
                <a:ext cx="648072" cy="648072"/>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3" name="íṡľíḍè-任意多边形: 形状 24"/>
              <p:cNvSpPr>
                <a:spLocks/>
              </p:cNvSpPr>
              <p:nvPr/>
            </p:nvSpPr>
            <p:spPr bwMode="auto">
              <a:xfrm>
                <a:off x="4043050" y="2390028"/>
                <a:ext cx="380293" cy="366291"/>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p:spPr>
            <p:txBody>
              <a:bodyPr anchor="ctr"/>
              <a:lstStyle/>
              <a:p>
                <a:pPr algn="ctr"/>
                <a:endParaRPr/>
              </a:p>
            </p:txBody>
          </p:sp>
        </p:grpSp>
        <p:grpSp>
          <p:nvGrpSpPr>
            <p:cNvPr id="14" name="组合 13"/>
            <p:cNvGrpSpPr/>
            <p:nvPr/>
          </p:nvGrpSpPr>
          <p:grpSpPr>
            <a:xfrm>
              <a:off x="1070860" y="4372502"/>
              <a:ext cx="2374396" cy="926247"/>
              <a:chOff x="251866" y="1846599"/>
              <a:chExt cx="3288629" cy="926247"/>
            </a:xfrm>
          </p:grpSpPr>
          <p:sp>
            <p:nvSpPr>
              <p:cNvPr id="30" name="íṡľíḍè-文本框 26"/>
              <p:cNvSpPr txBox="1"/>
              <p:nvPr/>
            </p:nvSpPr>
            <p:spPr>
              <a:xfrm>
                <a:off x="251866" y="2295215"/>
                <a:ext cx="3288629" cy="477631"/>
              </a:xfrm>
              <a:prstGeom prst="rect">
                <a:avLst/>
              </a:prstGeom>
              <a:noFill/>
            </p:spPr>
            <p:txBody>
              <a:bodyPr wrap="square" lIns="0" tIns="0" rIns="0" bIns="0" anchor="ctr">
                <a:noAutofit/>
              </a:bodyPr>
              <a:lstStyle/>
              <a:p>
                <a:pPr algn="r" defTabSz="914378">
                  <a:lnSpc>
                    <a:spcPct val="120000"/>
                  </a:lnSpc>
                  <a:spcBef>
                    <a:spcPct val="0"/>
                  </a:spcBef>
                  <a:defRPr/>
                </a:pPr>
                <a:r>
                  <a:rPr lang="zh-CN" altLang="en-US" sz="1400" dirty="0">
                    <a:cs typeface="+mn-ea"/>
                    <a:sym typeface="+mn-lt"/>
                  </a:rPr>
                  <a:t>第一次尝试获取能够用于其他任务的通用词嵌入</a:t>
                </a:r>
                <a:endParaRPr lang="zh-CN" altLang="en-US" sz="1400" dirty="0"/>
              </a:p>
            </p:txBody>
          </p:sp>
          <p:sp>
            <p:nvSpPr>
              <p:cNvPr id="31" name="íṡľíḍè-Rectangle 32"/>
              <p:cNvSpPr/>
              <p:nvPr/>
            </p:nvSpPr>
            <p:spPr>
              <a:xfrm>
                <a:off x="251866" y="1846599"/>
                <a:ext cx="3288629" cy="306375"/>
              </a:xfrm>
              <a:prstGeom prst="rect">
                <a:avLst/>
              </a:prstGeom>
            </p:spPr>
            <p:txBody>
              <a:bodyPr wrap="none" lIns="0" tIns="0" rIns="0" bIns="0" anchor="ctr">
                <a:normAutofit/>
              </a:bodyPr>
              <a:lstStyle/>
              <a:p>
                <a:pPr lvl="0" algn="r" defTabSz="914378">
                  <a:spcBef>
                    <a:spcPct val="0"/>
                  </a:spcBef>
                  <a:defRPr/>
                </a:pPr>
                <a:r>
                  <a:rPr lang="en-US" altLang="zh-CN" sz="2000" b="1" dirty="0">
                    <a:solidFill>
                      <a:schemeClr val="accent6"/>
                    </a:solidFill>
                  </a:rPr>
                  <a:t>NNLM</a:t>
                </a:r>
                <a:endParaRPr lang="zh-CN" altLang="en-US" sz="2000" b="1" dirty="0">
                  <a:solidFill>
                    <a:schemeClr val="accent6"/>
                  </a:solidFill>
                </a:endParaRPr>
              </a:p>
            </p:txBody>
          </p:sp>
        </p:grpSp>
        <p:grpSp>
          <p:nvGrpSpPr>
            <p:cNvPr id="15" name="组合 14"/>
            <p:cNvGrpSpPr/>
            <p:nvPr/>
          </p:nvGrpSpPr>
          <p:grpSpPr>
            <a:xfrm>
              <a:off x="8965487" y="3060772"/>
              <a:ext cx="2403693" cy="926247"/>
              <a:chOff x="251866" y="2202199"/>
              <a:chExt cx="3288629" cy="926247"/>
            </a:xfrm>
          </p:grpSpPr>
          <p:sp>
            <p:nvSpPr>
              <p:cNvPr id="28" name="íṡľíḍè-TextBox 29"/>
              <p:cNvSpPr txBox="1"/>
              <p:nvPr/>
            </p:nvSpPr>
            <p:spPr>
              <a:xfrm>
                <a:off x="251866" y="2650815"/>
                <a:ext cx="3288629" cy="477631"/>
              </a:xfrm>
              <a:prstGeom prst="rect">
                <a:avLst/>
              </a:prstGeom>
              <a:noFill/>
            </p:spPr>
            <p:txBody>
              <a:bodyPr wrap="square" lIns="0" tIns="0" rIns="0" bIns="0" anchor="ctr">
                <a:noAutofit/>
              </a:bodyPr>
              <a:lstStyle/>
              <a:p>
                <a:pPr defTabSz="914378">
                  <a:lnSpc>
                    <a:spcPct val="120000"/>
                  </a:lnSpc>
                  <a:spcBef>
                    <a:spcPct val="0"/>
                  </a:spcBef>
                  <a:defRPr/>
                </a:pPr>
                <a:r>
                  <a:rPr lang="zh-CN" altLang="en-US" sz="1400" dirty="0">
                    <a:cs typeface="+mn-ea"/>
                    <a:sym typeface="+mn-lt"/>
                  </a:rPr>
                  <a:t>自监督任务</a:t>
                </a:r>
                <a:endParaRPr lang="zh-CN" altLang="en-US" sz="1400" dirty="0"/>
              </a:p>
            </p:txBody>
          </p:sp>
          <p:sp>
            <p:nvSpPr>
              <p:cNvPr id="29" name="íṡľíḍè-Rectangle 30"/>
              <p:cNvSpPr/>
              <p:nvPr/>
            </p:nvSpPr>
            <p:spPr>
              <a:xfrm>
                <a:off x="251866" y="2202199"/>
                <a:ext cx="3288629" cy="306375"/>
              </a:xfrm>
              <a:prstGeom prst="rect">
                <a:avLst/>
              </a:prstGeom>
            </p:spPr>
            <p:txBody>
              <a:bodyPr wrap="none" lIns="0" tIns="0" rIns="0" bIns="0" anchor="ctr">
                <a:normAutofit/>
              </a:bodyPr>
              <a:lstStyle/>
              <a:p>
                <a:pPr lvl="0" defTabSz="914378">
                  <a:spcBef>
                    <a:spcPct val="0"/>
                  </a:spcBef>
                  <a:defRPr/>
                </a:pPr>
                <a:r>
                  <a:rPr lang="en-US" altLang="zh-CN" sz="2000" b="1" dirty="0">
                    <a:solidFill>
                      <a:schemeClr val="accent1"/>
                    </a:solidFill>
                  </a:rPr>
                  <a:t>BERT……	</a:t>
                </a:r>
                <a:endParaRPr lang="zh-CN" altLang="en-US" sz="2000" b="1" dirty="0">
                  <a:solidFill>
                    <a:schemeClr val="accent1"/>
                  </a:solidFill>
                </a:endParaRPr>
              </a:p>
            </p:txBody>
          </p:sp>
        </p:grpSp>
        <p:grpSp>
          <p:nvGrpSpPr>
            <p:cNvPr id="16" name="组合 15"/>
            <p:cNvGrpSpPr/>
            <p:nvPr/>
          </p:nvGrpSpPr>
          <p:grpSpPr>
            <a:xfrm>
              <a:off x="5859120" y="1684506"/>
              <a:ext cx="2735297" cy="983758"/>
              <a:chOff x="251866" y="1846599"/>
              <a:chExt cx="3788490" cy="983758"/>
            </a:xfrm>
          </p:grpSpPr>
          <p:sp>
            <p:nvSpPr>
              <p:cNvPr id="26" name="íṡľíḍè-文本框 32"/>
              <p:cNvSpPr txBox="1"/>
              <p:nvPr/>
            </p:nvSpPr>
            <p:spPr>
              <a:xfrm>
                <a:off x="751727" y="2352726"/>
                <a:ext cx="3288629" cy="477631"/>
              </a:xfrm>
              <a:prstGeom prst="rect">
                <a:avLst/>
              </a:prstGeom>
              <a:noFill/>
            </p:spPr>
            <p:txBody>
              <a:bodyPr wrap="square" lIns="0" tIns="0" rIns="0" bIns="0" anchor="ctr">
                <a:noAutofit/>
              </a:bodyPr>
              <a:lstStyle/>
              <a:p>
                <a:pPr defTabSz="914378">
                  <a:lnSpc>
                    <a:spcPct val="120000"/>
                  </a:lnSpc>
                  <a:spcBef>
                    <a:spcPct val="0"/>
                  </a:spcBef>
                  <a:defRPr/>
                </a:pPr>
                <a:r>
                  <a:rPr lang="zh-CN" altLang="en-US" sz="1400" dirty="0">
                    <a:cs typeface="+mn-ea"/>
                    <a:sym typeface="+mn-lt"/>
                  </a:rPr>
                  <a:t>根据下游任务。微调在大规模未标注语料上的无监督预训练语言模型</a:t>
                </a:r>
                <a:endParaRPr lang="en-US" altLang="zh-CN" sz="1400" dirty="0">
                  <a:cs typeface="+mn-ea"/>
                  <a:sym typeface="+mn-lt"/>
                </a:endParaRPr>
              </a:p>
            </p:txBody>
          </p:sp>
          <p:sp>
            <p:nvSpPr>
              <p:cNvPr id="27" name="íṡľíḍè-Rectangle 28"/>
              <p:cNvSpPr/>
              <p:nvPr/>
            </p:nvSpPr>
            <p:spPr>
              <a:xfrm>
                <a:off x="251866" y="1846599"/>
                <a:ext cx="3288629" cy="306375"/>
              </a:xfrm>
              <a:prstGeom prst="rect">
                <a:avLst/>
              </a:prstGeom>
            </p:spPr>
            <p:txBody>
              <a:bodyPr wrap="none" lIns="0" tIns="0" rIns="0" bIns="0" anchor="ctr">
                <a:normAutofit/>
              </a:bodyPr>
              <a:lstStyle/>
              <a:p>
                <a:pPr lvl="0" algn="ctr" defTabSz="914378">
                  <a:spcBef>
                    <a:spcPct val="0"/>
                  </a:spcBef>
                  <a:defRPr/>
                </a:pPr>
                <a:r>
                  <a:rPr lang="en-US" altLang="zh-CN" sz="2000" b="1" dirty="0" err="1">
                    <a:solidFill>
                      <a:schemeClr val="accent2"/>
                    </a:solidFill>
                  </a:rPr>
                  <a:t>ULMFiT</a:t>
                </a:r>
                <a:endParaRPr lang="zh-CN" altLang="en-US" sz="2000" b="1" dirty="0">
                  <a:solidFill>
                    <a:schemeClr val="accent2"/>
                  </a:solidFill>
                </a:endParaRPr>
              </a:p>
            </p:txBody>
          </p:sp>
        </p:grpSp>
        <p:grpSp>
          <p:nvGrpSpPr>
            <p:cNvPr id="17" name="组合 16"/>
            <p:cNvGrpSpPr/>
            <p:nvPr/>
          </p:nvGrpSpPr>
          <p:grpSpPr>
            <a:xfrm>
              <a:off x="4999404" y="4649173"/>
              <a:ext cx="3172154" cy="955589"/>
              <a:chOff x="251866" y="2202199"/>
              <a:chExt cx="4393553" cy="955589"/>
            </a:xfrm>
          </p:grpSpPr>
          <p:sp>
            <p:nvSpPr>
              <p:cNvPr id="24" name="íṡľíḍè-文本框 35"/>
              <p:cNvSpPr txBox="1"/>
              <p:nvPr/>
            </p:nvSpPr>
            <p:spPr>
              <a:xfrm>
                <a:off x="1356790" y="2680157"/>
                <a:ext cx="3288629" cy="477631"/>
              </a:xfrm>
              <a:prstGeom prst="rect">
                <a:avLst/>
              </a:prstGeom>
              <a:noFill/>
            </p:spPr>
            <p:txBody>
              <a:bodyPr wrap="square" lIns="0" tIns="0" rIns="0" bIns="0" anchor="ctr">
                <a:noAutofit/>
              </a:bodyPr>
              <a:lstStyle/>
              <a:p>
                <a:pPr defTabSz="914378">
                  <a:lnSpc>
                    <a:spcPct val="120000"/>
                  </a:lnSpc>
                  <a:spcBef>
                    <a:spcPct val="0"/>
                  </a:spcBef>
                  <a:defRPr/>
                </a:pPr>
                <a:r>
                  <a:rPr lang="zh-CN" altLang="en-US" sz="1400" dirty="0">
                    <a:cs typeface="+mn-ea"/>
                    <a:sym typeface="+mn-lt"/>
                  </a:rPr>
                  <a:t>提取上下文表示特征；</a:t>
                </a:r>
                <a:endParaRPr lang="en-US" altLang="zh-CN" sz="1400" dirty="0">
                  <a:cs typeface="+mn-ea"/>
                  <a:sym typeface="+mn-lt"/>
                </a:endParaRPr>
              </a:p>
              <a:p>
                <a:pPr defTabSz="914378">
                  <a:lnSpc>
                    <a:spcPct val="120000"/>
                  </a:lnSpc>
                  <a:spcBef>
                    <a:spcPct val="0"/>
                  </a:spcBef>
                  <a:defRPr/>
                </a:pPr>
                <a:r>
                  <a:rPr lang="zh-CN" altLang="en-US" sz="1400" dirty="0"/>
                  <a:t>对下游任务，仍需重新训练</a:t>
                </a:r>
              </a:p>
            </p:txBody>
          </p:sp>
          <p:sp>
            <p:nvSpPr>
              <p:cNvPr id="25" name="íṡľíḍè-Rectangle 26"/>
              <p:cNvSpPr/>
              <p:nvPr/>
            </p:nvSpPr>
            <p:spPr>
              <a:xfrm>
                <a:off x="251866" y="2202199"/>
                <a:ext cx="3288629" cy="306375"/>
              </a:xfrm>
              <a:prstGeom prst="rect">
                <a:avLst/>
              </a:prstGeom>
            </p:spPr>
            <p:txBody>
              <a:bodyPr wrap="none" lIns="0" tIns="0" rIns="0" bIns="0" anchor="ctr">
                <a:normAutofit/>
              </a:bodyPr>
              <a:lstStyle/>
              <a:p>
                <a:pPr lvl="0" algn="ctr" defTabSz="914378">
                  <a:spcBef>
                    <a:spcPct val="0"/>
                  </a:spcBef>
                  <a:defRPr/>
                </a:pPr>
                <a:r>
                  <a:rPr lang="en-US" altLang="zh-CN" sz="2000" b="1" dirty="0" err="1">
                    <a:solidFill>
                      <a:schemeClr val="accent4"/>
                    </a:solidFill>
                  </a:rPr>
                  <a:t>ELMo</a:t>
                </a:r>
                <a:endParaRPr lang="zh-CN" altLang="en-US" sz="2000" b="1" dirty="0">
                  <a:solidFill>
                    <a:schemeClr val="accent4"/>
                  </a:solidFill>
                </a:endParaRPr>
              </a:p>
            </p:txBody>
          </p:sp>
        </p:grpSp>
        <p:grpSp>
          <p:nvGrpSpPr>
            <p:cNvPr id="18" name="组合 17"/>
            <p:cNvGrpSpPr>
              <a:grpSpLocks/>
            </p:cNvGrpSpPr>
            <p:nvPr/>
          </p:nvGrpSpPr>
          <p:grpSpPr>
            <a:xfrm>
              <a:off x="5859701" y="3655582"/>
              <a:ext cx="653802" cy="653803"/>
              <a:chOff x="5675954" y="2249137"/>
              <a:chExt cx="648072" cy="648072"/>
            </a:xfrm>
          </p:grpSpPr>
          <p:sp>
            <p:nvSpPr>
              <p:cNvPr id="22" name="íṡľíḍè-Oval 23"/>
              <p:cNvSpPr/>
              <p:nvPr/>
            </p:nvSpPr>
            <p:spPr>
              <a:xfrm>
                <a:off x="5675954" y="2249137"/>
                <a:ext cx="648072" cy="648072"/>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3" name="íṡľíḍè-任意多边形: 形状 45"/>
              <p:cNvSpPr>
                <a:spLocks/>
              </p:cNvSpPr>
              <p:nvPr/>
            </p:nvSpPr>
            <p:spPr bwMode="auto">
              <a:xfrm>
                <a:off x="5809844" y="2390028"/>
                <a:ext cx="380293" cy="366291"/>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anchor="ctr"/>
              <a:lstStyle/>
              <a:p>
                <a:pPr algn="ctr"/>
                <a:endParaRPr/>
              </a:p>
            </p:txBody>
          </p:sp>
        </p:grpSp>
        <p:grpSp>
          <p:nvGrpSpPr>
            <p:cNvPr id="19" name="组合 18"/>
            <p:cNvGrpSpPr/>
            <p:nvPr/>
          </p:nvGrpSpPr>
          <p:grpSpPr>
            <a:xfrm>
              <a:off x="3209527" y="2107622"/>
              <a:ext cx="2442644" cy="1476420"/>
              <a:chOff x="-389672" y="1362164"/>
              <a:chExt cx="3383155" cy="1476420"/>
            </a:xfrm>
          </p:grpSpPr>
          <p:sp>
            <p:nvSpPr>
              <p:cNvPr id="20" name="íṡľíḍè-文本框 47"/>
              <p:cNvSpPr txBox="1"/>
              <p:nvPr/>
            </p:nvSpPr>
            <p:spPr>
              <a:xfrm>
                <a:off x="-389672" y="1772450"/>
                <a:ext cx="3288629" cy="1066134"/>
              </a:xfrm>
              <a:prstGeom prst="rect">
                <a:avLst/>
              </a:prstGeom>
              <a:noFill/>
            </p:spPr>
            <p:txBody>
              <a:bodyPr wrap="square" lIns="0" tIns="0" rIns="0" bIns="0" anchor="ctr">
                <a:noAutofit/>
              </a:bodyPr>
              <a:lstStyle/>
              <a:p>
                <a:pPr defTabSz="914378">
                  <a:lnSpc>
                    <a:spcPct val="120000"/>
                  </a:lnSpc>
                  <a:spcBef>
                    <a:spcPct val="0"/>
                  </a:spcBef>
                  <a:defRPr/>
                </a:pPr>
                <a:r>
                  <a:rPr lang="zh-CN" altLang="en-US" sz="1400" dirty="0">
                    <a:cs typeface="+mn-ea"/>
                    <a:sym typeface="+mn-lt"/>
                  </a:rPr>
                  <a:t>没有必要使用深度神经网络来构建良好的单词嵌入，</a:t>
                </a:r>
                <a:r>
                  <a:rPr lang="en-US" altLang="zh-CN" sz="1400" dirty="0">
                    <a:cs typeface="+mn-ea"/>
                    <a:sym typeface="+mn-lt"/>
                  </a:rPr>
                  <a:t>CBOW</a:t>
                </a:r>
                <a:r>
                  <a:rPr lang="zh-CN" altLang="en-US" sz="1400" dirty="0">
                    <a:cs typeface="+mn-ea"/>
                    <a:sym typeface="+mn-lt"/>
                  </a:rPr>
                  <a:t>和</a:t>
                </a:r>
                <a:r>
                  <a:rPr lang="en-US" altLang="zh-CN" sz="1400" dirty="0">
                    <a:cs typeface="+mn-ea"/>
                    <a:sym typeface="+mn-lt"/>
                  </a:rPr>
                  <a:t>Skip-Gram</a:t>
                </a:r>
                <a:r>
                  <a:rPr lang="zh-CN" altLang="en-US" sz="1400" dirty="0">
                    <a:cs typeface="+mn-ea"/>
                    <a:sym typeface="+mn-lt"/>
                  </a:rPr>
                  <a:t>，简单实用</a:t>
                </a:r>
                <a:endParaRPr lang="en-US" altLang="zh-CN" sz="1400" dirty="0">
                  <a:cs typeface="+mn-ea"/>
                  <a:sym typeface="+mn-lt"/>
                </a:endParaRPr>
              </a:p>
              <a:p>
                <a:pPr defTabSz="914378">
                  <a:lnSpc>
                    <a:spcPct val="120000"/>
                  </a:lnSpc>
                  <a:spcBef>
                    <a:spcPct val="0"/>
                  </a:spcBef>
                  <a:defRPr/>
                </a:pPr>
                <a:r>
                  <a:rPr lang="en-US" altLang="zh-CN" sz="1400" b="1" dirty="0" err="1">
                    <a:cs typeface="+mn-ea"/>
                    <a:sym typeface="+mn-lt"/>
                  </a:rPr>
                  <a:t>GloVe</a:t>
                </a:r>
                <a:r>
                  <a:rPr lang="en-US" altLang="zh-CN" sz="1400" b="1" dirty="0">
                    <a:cs typeface="+mn-ea"/>
                    <a:sym typeface="+mn-lt"/>
                  </a:rPr>
                  <a:t> </a:t>
                </a:r>
                <a:r>
                  <a:rPr lang="zh-CN" altLang="en-US" sz="1400" dirty="0">
                    <a:cs typeface="+mn-ea"/>
                    <a:sym typeface="+mn-lt"/>
                  </a:rPr>
                  <a:t>→ 全局词</a:t>
                </a:r>
                <a:r>
                  <a:rPr lang="en-US" altLang="zh-CN" sz="1400" dirty="0">
                    <a:cs typeface="+mn-ea"/>
                    <a:sym typeface="+mn-lt"/>
                  </a:rPr>
                  <a:t>-</a:t>
                </a:r>
                <a:r>
                  <a:rPr lang="zh-CN" altLang="en-US" sz="1400" dirty="0">
                    <a:cs typeface="+mn-ea"/>
                    <a:sym typeface="+mn-lt"/>
                  </a:rPr>
                  <a:t>词共现统计</a:t>
                </a:r>
                <a:endParaRPr lang="zh-CN" altLang="en-US" sz="1400" dirty="0"/>
              </a:p>
            </p:txBody>
          </p:sp>
          <p:sp>
            <p:nvSpPr>
              <p:cNvPr id="21" name="íṡľíḍè-Rectangle 22"/>
              <p:cNvSpPr/>
              <p:nvPr/>
            </p:nvSpPr>
            <p:spPr>
              <a:xfrm>
                <a:off x="-295146" y="1362164"/>
                <a:ext cx="3288629" cy="306375"/>
              </a:xfrm>
              <a:prstGeom prst="rect">
                <a:avLst/>
              </a:prstGeom>
            </p:spPr>
            <p:txBody>
              <a:bodyPr wrap="none" lIns="0" tIns="0" rIns="0" bIns="0" anchor="ctr">
                <a:normAutofit/>
              </a:bodyPr>
              <a:lstStyle/>
              <a:p>
                <a:pPr lvl="0" algn="ctr" defTabSz="914378">
                  <a:spcBef>
                    <a:spcPct val="0"/>
                  </a:spcBef>
                  <a:defRPr/>
                </a:pPr>
                <a:r>
                  <a:rPr lang="en-US" altLang="zh-CN" sz="2000" b="1" dirty="0">
                    <a:solidFill>
                      <a:schemeClr val="accent5"/>
                    </a:solidFill>
                  </a:rPr>
                  <a:t>Word2Vec</a:t>
                </a:r>
                <a:endParaRPr lang="zh-CN" altLang="en-US" sz="2000" b="1" dirty="0">
                  <a:solidFill>
                    <a:schemeClr val="accent5"/>
                  </a:solidFill>
                </a:endParaRPr>
              </a:p>
            </p:txBody>
          </p:sp>
        </p:grpSp>
      </p:grpSp>
      <p:cxnSp>
        <p:nvCxnSpPr>
          <p:cNvPr id="41" name="直接连接符 40">
            <a:extLst>
              <a:ext uri="{FF2B5EF4-FFF2-40B4-BE49-F238E27FC236}">
                <a16:creationId xmlns:a16="http://schemas.microsoft.com/office/drawing/2014/main" id="{C69E1B56-E3F4-4E46-A601-4AFDD2C6A24B}"/>
              </a:ext>
            </a:extLst>
          </p:cNvPr>
          <p:cNvCxnSpPr/>
          <p:nvPr/>
        </p:nvCxnSpPr>
        <p:spPr>
          <a:xfrm>
            <a:off x="5346685" y="3656505"/>
            <a:ext cx="0" cy="1417185"/>
          </a:xfrm>
          <a:prstGeom prst="line">
            <a:avLst/>
          </a:prstGeom>
          <a:ln w="25400" cmpd="dbl">
            <a:solidFill>
              <a:srgbClr val="C00000"/>
            </a:solidFill>
            <a:prstDash val="dashDot"/>
          </a:ln>
        </p:spPr>
        <p:style>
          <a:lnRef idx="1">
            <a:schemeClr val="accent1"/>
          </a:lnRef>
          <a:fillRef idx="0">
            <a:schemeClr val="accent1"/>
          </a:fillRef>
          <a:effectRef idx="0">
            <a:schemeClr val="accent1"/>
          </a:effectRef>
          <a:fontRef idx="minor">
            <a:schemeClr val="tx1"/>
          </a:fontRef>
        </p:style>
      </p:cxnSp>
      <p:sp>
        <p:nvSpPr>
          <p:cNvPr id="40" name="灯片编号占位符 39">
            <a:extLst>
              <a:ext uri="{FF2B5EF4-FFF2-40B4-BE49-F238E27FC236}">
                <a16:creationId xmlns:a16="http://schemas.microsoft.com/office/drawing/2014/main" id="{192DD1FC-63C9-41AF-B1C0-4F00A67FB830}"/>
              </a:ext>
            </a:extLst>
          </p:cNvPr>
          <p:cNvSpPr>
            <a:spLocks noGrp="1"/>
          </p:cNvSpPr>
          <p:nvPr>
            <p:ph type="sldNum" sz="quarter" idx="12"/>
          </p:nvPr>
        </p:nvSpPr>
        <p:spPr/>
        <p:txBody>
          <a:bodyPr/>
          <a:lstStyle/>
          <a:p>
            <a:fld id="{82AC959B-36DA-44CA-926B-D3617CCBB2A6}" type="slidenum">
              <a:rPr lang="zh-CN" altLang="en-US" smtClean="0"/>
              <a:t>8</a:t>
            </a:fld>
            <a:endParaRPr lang="zh-CN" altLang="en-US" dirty="0"/>
          </a:p>
        </p:txBody>
      </p:sp>
      <p:sp>
        <p:nvSpPr>
          <p:cNvPr id="42" name="矩形 41">
            <a:extLst>
              <a:ext uri="{FF2B5EF4-FFF2-40B4-BE49-F238E27FC236}">
                <a16:creationId xmlns:a16="http://schemas.microsoft.com/office/drawing/2014/main" id="{C7F22F5E-BA6A-4526-BC62-453BA00579D6}"/>
              </a:ext>
            </a:extLst>
          </p:cNvPr>
          <p:cNvSpPr/>
          <p:nvPr/>
        </p:nvSpPr>
        <p:spPr>
          <a:xfrm>
            <a:off x="4476411" y="880723"/>
            <a:ext cx="2760692" cy="584775"/>
          </a:xfrm>
          <a:prstGeom prst="rect">
            <a:avLst/>
          </a:prstGeom>
        </p:spPr>
        <p:txBody>
          <a:bodyPr wrap="none">
            <a:spAutoFit/>
          </a:bodyPr>
          <a:lstStyle/>
          <a:p>
            <a:r>
              <a:rPr lang="en-US" altLang="zh-CN" sz="3200" b="1" dirty="0">
                <a:solidFill>
                  <a:srgbClr val="C00000"/>
                </a:solidFill>
                <a:latin typeface="等线 Light" panose="02010600030101010101" pitchFamily="2" charset="-122"/>
                <a:ea typeface="等线 Light" panose="02010600030101010101" pitchFamily="2" charset="-122"/>
                <a:cs typeface="+mn-ea"/>
                <a:sym typeface="+mn-lt"/>
              </a:rPr>
              <a:t>PTMs</a:t>
            </a:r>
            <a:r>
              <a:rPr lang="zh-CN" altLang="en-US" sz="3200" b="1" dirty="0">
                <a:solidFill>
                  <a:srgbClr val="C00000"/>
                </a:solidFill>
                <a:latin typeface="等线 Light" panose="02010600030101010101" pitchFamily="2" charset="-122"/>
                <a:ea typeface="等线 Light" panose="02010600030101010101" pitchFamily="2" charset="-122"/>
                <a:cs typeface="+mn-ea"/>
                <a:sym typeface="+mn-lt"/>
              </a:rPr>
              <a:t>发展历史</a:t>
            </a:r>
            <a:endParaRPr lang="zh-CN" altLang="en-US" sz="3200" dirty="0"/>
          </a:p>
        </p:txBody>
      </p:sp>
    </p:spTree>
    <p:extLst>
      <p:ext uri="{BB962C8B-B14F-4D97-AF65-F5344CB8AC3E}">
        <p14:creationId xmlns:p14="http://schemas.microsoft.com/office/powerpoint/2010/main" val="4012830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AB69AF3-6F27-4B4A-9B7A-9CF304C13356}"/>
              </a:ext>
            </a:extLst>
          </p:cNvPr>
          <p:cNvSpPr>
            <a:spLocks noGrp="1"/>
          </p:cNvSpPr>
          <p:nvPr>
            <p:ph type="sldNum" sz="quarter" idx="12"/>
          </p:nvPr>
        </p:nvSpPr>
        <p:spPr/>
        <p:txBody>
          <a:bodyPr/>
          <a:lstStyle/>
          <a:p>
            <a:fld id="{82AC959B-36DA-44CA-926B-D3617CCBB2A6}" type="slidenum">
              <a:rPr lang="zh-CN" altLang="en-US" smtClean="0"/>
              <a:t>9</a:t>
            </a:fld>
            <a:endParaRPr lang="zh-CN" altLang="en-US"/>
          </a:p>
        </p:txBody>
      </p:sp>
      <p:pic>
        <p:nvPicPr>
          <p:cNvPr id="3" name="图片 2">
            <a:extLst>
              <a:ext uri="{FF2B5EF4-FFF2-40B4-BE49-F238E27FC236}">
                <a16:creationId xmlns:a16="http://schemas.microsoft.com/office/drawing/2014/main" id="{0A06669F-262C-4D24-9AE5-45A28F8F07D6}"/>
              </a:ext>
            </a:extLst>
          </p:cNvPr>
          <p:cNvPicPr>
            <a:picLocks noChangeAspect="1"/>
          </p:cNvPicPr>
          <p:nvPr/>
        </p:nvPicPr>
        <p:blipFill>
          <a:blip r:embed="rId3"/>
          <a:stretch>
            <a:fillRect/>
          </a:stretch>
        </p:blipFill>
        <p:spPr>
          <a:xfrm>
            <a:off x="662837" y="206952"/>
            <a:ext cx="10932263" cy="6149398"/>
          </a:xfrm>
          <a:prstGeom prst="rect">
            <a:avLst/>
          </a:prstGeom>
        </p:spPr>
      </p:pic>
    </p:spTree>
    <p:extLst>
      <p:ext uri="{BB962C8B-B14F-4D97-AF65-F5344CB8AC3E}">
        <p14:creationId xmlns:p14="http://schemas.microsoft.com/office/powerpoint/2010/main" val="23445673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约述职报告"/>
</p:tagLst>
</file>

<file path=ppt/tags/tag10.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NUMBER"/>
  <p:tag name="ID" val="553518"/>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ENTRY"/>
  <p:tag name="ID" val="553518"/>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NUMBER"/>
  <p:tag name="ID" val="553518"/>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TITLE"/>
  <p:tag name="ID" val="553518"/>
</p:tagLst>
</file>

<file path=ppt/tags/tag14.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OTHERS"/>
  <p:tag name="ID" val="553518"/>
</p:tagLst>
</file>

<file path=ppt/tags/tag15.xml><?xml version="1.0" encoding="utf-8"?>
<p:tagLst xmlns:a="http://schemas.openxmlformats.org/drawingml/2006/main" xmlns:r="http://schemas.openxmlformats.org/officeDocument/2006/relationships" xmlns:p="http://schemas.openxmlformats.org/presentationml/2006/main">
  <p:tag name="MH" val="20170721170040"/>
  <p:tag name="MH_LIBRARY" val="CONTENTS"/>
  <p:tag name="MH_TYPE" val="TITLE"/>
  <p:tag name="ID" val="626775"/>
  <p:tag name="MH_ORDER" val="NUMBER"/>
</p:tagLst>
</file>

<file path=ppt/tags/tag16.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TITLE"/>
  <p:tag name="ID" val="553518"/>
</p:tagLst>
</file>

<file path=ppt/tags/tag17.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OTHERS"/>
  <p:tag name="ID" val="553518"/>
</p:tagLst>
</file>

<file path=ppt/tags/tag18.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TITLE"/>
  <p:tag name="ID" val="553518"/>
</p:tagLst>
</file>

<file path=ppt/tags/tag19.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OTHERS"/>
  <p:tag name="ID" val="553518"/>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TITLE"/>
  <p:tag name="ID" val="553518"/>
</p:tagLst>
</file>

<file path=ppt/tags/tag21.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OTHERS"/>
  <p:tag name="ID" val="553518"/>
</p:tagLst>
</file>

<file path=ppt/tags/tag22.xml><?xml version="1.0" encoding="utf-8"?>
<p:tagLst xmlns:a="http://schemas.openxmlformats.org/drawingml/2006/main" xmlns:r="http://schemas.openxmlformats.org/officeDocument/2006/relationships" xmlns:p="http://schemas.openxmlformats.org/presentationml/2006/main">
  <p:tag name="PA" val="v3.2.0"/>
</p:tagLst>
</file>

<file path=ppt/tags/tag23.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OTHERS"/>
  <p:tag name="ID" val="553518"/>
  <p:tag name="PA" val="v3.2.0"/>
</p:tagLst>
</file>

<file path=ppt/tags/tag4.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OTHERS"/>
  <p:tag name="ID" val="553518"/>
  <p:tag name="PA" val="v3.2.0"/>
</p:tagLst>
</file>

<file path=ppt/tags/tag5.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ENTRY"/>
  <p:tag name="ID" val="553518"/>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NUMBER"/>
  <p:tag name="ID" val="553518"/>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ENTRY"/>
  <p:tag name="ID" val="553518"/>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NUMBER"/>
  <p:tag name="ID" val="553518"/>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70730164240"/>
  <p:tag name="MH_LIBRARY" val="CONTENTS"/>
  <p:tag name="MH_TYPE" val="ENTRY"/>
  <p:tag name="ID" val="553518"/>
  <p:tag name="MH_ORDER" val="3"/>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fontScheme name="4rhhs1mz">
      <a:majorFont>
        <a:latin typeface="微软雅黑 Light" panose="020F0302020204030204"/>
        <a:ea typeface="锐字工房云字库细圆GBK"/>
        <a:cs typeface=""/>
      </a:majorFont>
      <a:minorFont>
        <a:latin typeface="微软雅黑 Light" panose="020F0502020204030204"/>
        <a:ea typeface="锐字工房云字库细圆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10.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11.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12.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13.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14.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15.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16.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17.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18.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19.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20.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21.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22.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23.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24.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25.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26.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27.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28.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29.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30.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31.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32.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33.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34.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35.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5772</TotalTime>
  <Words>3054</Words>
  <Application>Microsoft Office PowerPoint</Application>
  <PresentationFormat>宽屏</PresentationFormat>
  <Paragraphs>470</Paragraphs>
  <Slides>58</Slides>
  <Notes>42</Notes>
  <HiddenSlides>19</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58</vt:i4>
      </vt:variant>
    </vt:vector>
  </HeadingPairs>
  <TitlesOfParts>
    <vt:vector size="70" baseType="lpstr">
      <vt:lpstr>-apple-system</vt:lpstr>
      <vt:lpstr>NimbusRomNo9L-Regu</vt:lpstr>
      <vt:lpstr>NimbusRomNo9L-ReguItal</vt:lpstr>
      <vt:lpstr>等线</vt:lpstr>
      <vt:lpstr>等线 Light</vt:lpstr>
      <vt:lpstr>华文细黑</vt:lpstr>
      <vt:lpstr>Microsoft YaHei</vt:lpstr>
      <vt:lpstr>微软雅黑 Light</vt:lpstr>
      <vt:lpstr>Arial</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superb娟</cp:lastModifiedBy>
  <cp:revision>79</cp:revision>
  <dcterms:created xsi:type="dcterms:W3CDTF">2017-07-30T15:30:02Z</dcterms:created>
  <dcterms:modified xsi:type="dcterms:W3CDTF">2020-04-25T11:53:18Z</dcterms:modified>
</cp:coreProperties>
</file>